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5.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17.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8.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4"/>
  </p:notesMasterIdLst>
  <p:handoutMasterIdLst>
    <p:handoutMasterId r:id="rId175"/>
  </p:handoutMasterIdLst>
  <p:sldIdLst>
    <p:sldId id="478" r:id="rId2"/>
    <p:sldId id="589" r:id="rId3"/>
    <p:sldId id="588" r:id="rId4"/>
    <p:sldId id="481" r:id="rId5"/>
    <p:sldId id="483" r:id="rId6"/>
    <p:sldId id="595" r:id="rId7"/>
    <p:sldId id="662" r:id="rId8"/>
    <p:sldId id="665" r:id="rId9"/>
    <p:sldId id="600" r:id="rId10"/>
    <p:sldId id="601" r:id="rId11"/>
    <p:sldId id="602" r:id="rId12"/>
    <p:sldId id="627" r:id="rId13"/>
    <p:sldId id="629" r:id="rId14"/>
    <p:sldId id="628" r:id="rId15"/>
    <p:sldId id="663" r:id="rId16"/>
    <p:sldId id="1400" r:id="rId17"/>
    <p:sldId id="1401" r:id="rId18"/>
    <p:sldId id="1402" r:id="rId19"/>
    <p:sldId id="1403" r:id="rId20"/>
    <p:sldId id="1404" r:id="rId21"/>
    <p:sldId id="1405" r:id="rId22"/>
    <p:sldId id="1406" r:id="rId23"/>
    <p:sldId id="1410" r:id="rId24"/>
    <p:sldId id="1577" r:id="rId25"/>
    <p:sldId id="1407" r:id="rId26"/>
    <p:sldId id="1408" r:id="rId27"/>
    <p:sldId id="609" r:id="rId28"/>
    <p:sldId id="610" r:id="rId29"/>
    <p:sldId id="630" r:id="rId30"/>
    <p:sldId id="612" r:id="rId31"/>
    <p:sldId id="1395" r:id="rId32"/>
    <p:sldId id="1396" r:id="rId33"/>
    <p:sldId id="1397" r:id="rId34"/>
    <p:sldId id="1398" r:id="rId35"/>
    <p:sldId id="666" r:id="rId36"/>
    <p:sldId id="667" r:id="rId37"/>
    <p:sldId id="841" r:id="rId38"/>
    <p:sldId id="842" r:id="rId39"/>
    <p:sldId id="1088" r:id="rId40"/>
    <p:sldId id="1562" r:id="rId41"/>
    <p:sldId id="1563" r:id="rId42"/>
    <p:sldId id="1564" r:id="rId43"/>
    <p:sldId id="1565" r:id="rId44"/>
    <p:sldId id="1566" r:id="rId45"/>
    <p:sldId id="669" r:id="rId46"/>
    <p:sldId id="912" r:id="rId47"/>
    <p:sldId id="671" r:id="rId48"/>
    <p:sldId id="672" r:id="rId49"/>
    <p:sldId id="985" r:id="rId50"/>
    <p:sldId id="984" r:id="rId51"/>
    <p:sldId id="673" r:id="rId52"/>
    <p:sldId id="674" r:id="rId53"/>
    <p:sldId id="986" r:id="rId54"/>
    <p:sldId id="675" r:id="rId55"/>
    <p:sldId id="1551" r:id="rId56"/>
    <p:sldId id="1552" r:id="rId57"/>
    <p:sldId id="988" r:id="rId58"/>
    <p:sldId id="1003" r:id="rId59"/>
    <p:sldId id="1004" r:id="rId60"/>
    <p:sldId id="1005" r:id="rId61"/>
    <p:sldId id="989" r:id="rId62"/>
    <p:sldId id="1081" r:id="rId63"/>
    <p:sldId id="1082" r:id="rId64"/>
    <p:sldId id="990" r:id="rId65"/>
    <p:sldId id="1083" r:id="rId66"/>
    <p:sldId id="1084" r:id="rId67"/>
    <p:sldId id="992" r:id="rId68"/>
    <p:sldId id="1086" r:id="rId69"/>
    <p:sldId id="993" r:id="rId70"/>
    <p:sldId id="1087" r:id="rId71"/>
    <p:sldId id="994" r:id="rId72"/>
    <p:sldId id="1089" r:id="rId73"/>
    <p:sldId id="995" r:id="rId74"/>
    <p:sldId id="1191" r:id="rId75"/>
    <p:sldId id="996" r:id="rId76"/>
    <p:sldId id="1260" r:id="rId77"/>
    <p:sldId id="997" r:id="rId78"/>
    <p:sldId id="1261" r:id="rId79"/>
    <p:sldId id="998" r:id="rId80"/>
    <p:sldId id="1263" r:id="rId81"/>
    <p:sldId id="1262" r:id="rId82"/>
    <p:sldId id="1546" r:id="rId83"/>
    <p:sldId id="1547" r:id="rId84"/>
    <p:sldId id="1548" r:id="rId85"/>
    <p:sldId id="1549" r:id="rId86"/>
    <p:sldId id="1550" r:id="rId87"/>
    <p:sldId id="638" r:id="rId88"/>
    <p:sldId id="639" r:id="rId89"/>
    <p:sldId id="676" r:id="rId90"/>
    <p:sldId id="678" r:id="rId91"/>
    <p:sldId id="679" r:id="rId92"/>
    <p:sldId id="1264" r:id="rId93"/>
    <p:sldId id="680" r:id="rId94"/>
    <p:sldId id="681" r:id="rId95"/>
    <p:sldId id="1265" r:id="rId96"/>
    <p:sldId id="1000" r:id="rId97"/>
    <p:sldId id="1332" r:id="rId98"/>
    <p:sldId id="1333" r:id="rId99"/>
    <p:sldId id="1334" r:id="rId100"/>
    <p:sldId id="1335" r:id="rId101"/>
    <p:sldId id="1001" r:id="rId102"/>
    <p:sldId id="1336" r:id="rId103"/>
    <p:sldId id="1393" r:id="rId104"/>
    <p:sldId id="1002" r:id="rId105"/>
    <p:sldId id="1394" r:id="rId106"/>
    <p:sldId id="1553" r:id="rId107"/>
    <p:sldId id="1554" r:id="rId108"/>
    <p:sldId id="1555" r:id="rId109"/>
    <p:sldId id="616" r:id="rId110"/>
    <p:sldId id="653" r:id="rId111"/>
    <p:sldId id="654" r:id="rId112"/>
    <p:sldId id="682" r:id="rId113"/>
    <p:sldId id="730" r:id="rId114"/>
    <p:sldId id="684" r:id="rId115"/>
    <p:sldId id="732" r:id="rId116"/>
    <p:sldId id="734" r:id="rId117"/>
    <p:sldId id="733" r:id="rId118"/>
    <p:sldId id="767" r:id="rId119"/>
    <p:sldId id="768" r:id="rId120"/>
    <p:sldId id="731" r:id="rId121"/>
    <p:sldId id="769" r:id="rId122"/>
    <p:sldId id="685" r:id="rId123"/>
    <p:sldId id="657" r:id="rId124"/>
    <p:sldId id="686" r:id="rId125"/>
    <p:sldId id="688" r:id="rId126"/>
    <p:sldId id="804" r:id="rId127"/>
    <p:sldId id="687" r:id="rId128"/>
    <p:sldId id="689" r:id="rId129"/>
    <p:sldId id="802" r:id="rId130"/>
    <p:sldId id="803" r:id="rId131"/>
    <p:sldId id="805" r:id="rId132"/>
    <p:sldId id="691" r:id="rId133"/>
    <p:sldId id="692" r:id="rId134"/>
    <p:sldId id="806" r:id="rId135"/>
    <p:sldId id="693" r:id="rId136"/>
    <p:sldId id="694" r:id="rId137"/>
    <p:sldId id="807" r:id="rId138"/>
    <p:sldId id="808" r:id="rId139"/>
    <p:sldId id="809" r:id="rId140"/>
    <p:sldId id="811" r:id="rId141"/>
    <p:sldId id="810" r:id="rId142"/>
    <p:sldId id="812" r:id="rId143"/>
    <p:sldId id="1556" r:id="rId144"/>
    <p:sldId id="1557" r:id="rId145"/>
    <p:sldId id="660" r:id="rId146"/>
    <p:sldId id="695" r:id="rId147"/>
    <p:sldId id="696" r:id="rId148"/>
    <p:sldId id="697" r:id="rId149"/>
    <p:sldId id="698" r:id="rId150"/>
    <p:sldId id="700" r:id="rId151"/>
    <p:sldId id="701" r:id="rId152"/>
    <p:sldId id="702" r:id="rId153"/>
    <p:sldId id="703" r:id="rId154"/>
    <p:sldId id="704" r:id="rId155"/>
    <p:sldId id="705" r:id="rId156"/>
    <p:sldId id="706" r:id="rId157"/>
    <p:sldId id="707" r:id="rId158"/>
    <p:sldId id="708" r:id="rId159"/>
    <p:sldId id="709" r:id="rId160"/>
    <p:sldId id="710" r:id="rId161"/>
    <p:sldId id="1567" r:id="rId162"/>
    <p:sldId id="1568" r:id="rId163"/>
    <p:sldId id="1569" r:id="rId164"/>
    <p:sldId id="1570" r:id="rId165"/>
    <p:sldId id="1571" r:id="rId166"/>
    <p:sldId id="1572" r:id="rId167"/>
    <p:sldId id="1573" r:id="rId168"/>
    <p:sldId id="1574" r:id="rId169"/>
    <p:sldId id="1575" r:id="rId170"/>
    <p:sldId id="1576" r:id="rId171"/>
    <p:sldId id="617" r:id="rId172"/>
    <p:sldId id="476" r:id="rId173"/>
  </p:sldIdLst>
  <p:sldSz cx="12192000" cy="6858000"/>
  <p:notesSz cx="6858000" cy="9144000"/>
  <p:custDataLst>
    <p:tags r:id="rId1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8AC1"/>
    <a:srgbClr val="F2F7FC"/>
    <a:srgbClr val="FFFFFF"/>
    <a:srgbClr val="990000"/>
    <a:srgbClr val="000066"/>
    <a:srgbClr val="CC6600"/>
    <a:srgbClr val="CC3300"/>
    <a:srgbClr val="AE0B0B"/>
    <a:srgbClr val="3D3D3D"/>
    <a:srgbClr val="3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42" autoAdjust="0"/>
    <p:restoredTop sz="96730" autoAdjust="0"/>
  </p:normalViewPr>
  <p:slideViewPr>
    <p:cSldViewPr snapToGrid="0">
      <p:cViewPr varScale="1">
        <p:scale>
          <a:sx n="89" d="100"/>
          <a:sy n="89" d="100"/>
        </p:scale>
        <p:origin x="408" y="48"/>
      </p:cViewPr>
      <p:guideLst>
        <p:guide orient="horz" pos="2159"/>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gs" Target="tags/tag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FDAFF6-F84F-4348-8062-22F68F2F883C}" type="datetimeFigureOut">
              <a:rPr lang="zh-CN" altLang="en-US" smtClean="0"/>
              <a:t>2022/9/6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8F3BBD-B065-4C1F-9D2D-1D16C98090FE}" type="slidenum">
              <a:rPr lang="zh-CN" altLang="en-US" smtClean="0"/>
              <a:t>‹#›</a:t>
            </a:fld>
            <a:endParaRPr lang="zh-CN" altLang="en-US"/>
          </a:p>
        </p:txBody>
      </p:sp>
    </p:spTree>
    <p:extLst>
      <p:ext uri="{BB962C8B-B14F-4D97-AF65-F5344CB8AC3E}">
        <p14:creationId xmlns:p14="http://schemas.microsoft.com/office/powerpoint/2010/main" val="12317106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9AA82-4130-4734-8B4A-6884A5015015}" type="datetimeFigureOut">
              <a:rPr lang="zh-CN" altLang="en-US" smtClean="0"/>
              <a:t>2022/9/6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B019E-7D09-4A3E-A6A1-B4531B688387}" type="slidenum">
              <a:rPr lang="zh-CN" altLang="en-US" smtClean="0"/>
              <a:t>‹#›</a:t>
            </a:fld>
            <a:endParaRPr lang="zh-CN" altLang="en-US"/>
          </a:p>
        </p:txBody>
      </p:sp>
    </p:spTree>
    <p:extLst>
      <p:ext uri="{BB962C8B-B14F-4D97-AF65-F5344CB8AC3E}">
        <p14:creationId xmlns:p14="http://schemas.microsoft.com/office/powerpoint/2010/main" val="1586336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a:t>
            </a:fld>
            <a:endParaRPr lang="zh-CN" altLang="en-US"/>
          </a:p>
        </p:txBody>
      </p:sp>
    </p:spTree>
    <p:extLst>
      <p:ext uri="{BB962C8B-B14F-4D97-AF65-F5344CB8AC3E}">
        <p14:creationId xmlns:p14="http://schemas.microsoft.com/office/powerpoint/2010/main" val="2540094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10</a:t>
            </a:fld>
            <a:endParaRPr lang="zh-CN" altLang="en-US"/>
          </a:p>
        </p:txBody>
      </p:sp>
    </p:spTree>
    <p:extLst>
      <p:ext uri="{BB962C8B-B14F-4D97-AF65-F5344CB8AC3E}">
        <p14:creationId xmlns:p14="http://schemas.microsoft.com/office/powerpoint/2010/main" val="3581084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11</a:t>
            </a:fld>
            <a:endParaRPr lang="zh-CN" altLang="en-US"/>
          </a:p>
        </p:txBody>
      </p:sp>
    </p:spTree>
    <p:extLst>
      <p:ext uri="{BB962C8B-B14F-4D97-AF65-F5344CB8AC3E}">
        <p14:creationId xmlns:p14="http://schemas.microsoft.com/office/powerpoint/2010/main" val="83516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12</a:t>
            </a:fld>
            <a:endParaRPr lang="zh-CN" altLang="en-US"/>
          </a:p>
        </p:txBody>
      </p:sp>
    </p:spTree>
    <p:extLst>
      <p:ext uri="{BB962C8B-B14F-4D97-AF65-F5344CB8AC3E}">
        <p14:creationId xmlns:p14="http://schemas.microsoft.com/office/powerpoint/2010/main" val="1889968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13</a:t>
            </a:fld>
            <a:endParaRPr lang="zh-CN" altLang="en-US"/>
          </a:p>
        </p:txBody>
      </p:sp>
    </p:spTree>
    <p:extLst>
      <p:ext uri="{BB962C8B-B14F-4D97-AF65-F5344CB8AC3E}">
        <p14:creationId xmlns:p14="http://schemas.microsoft.com/office/powerpoint/2010/main" val="287980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14</a:t>
            </a:fld>
            <a:endParaRPr lang="zh-CN" altLang="en-US"/>
          </a:p>
        </p:txBody>
      </p:sp>
    </p:spTree>
    <p:extLst>
      <p:ext uri="{BB962C8B-B14F-4D97-AF65-F5344CB8AC3E}">
        <p14:creationId xmlns:p14="http://schemas.microsoft.com/office/powerpoint/2010/main" val="4050807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15</a:t>
            </a:fld>
            <a:endParaRPr lang="zh-CN" altLang="en-US"/>
          </a:p>
        </p:txBody>
      </p:sp>
    </p:spTree>
    <p:extLst>
      <p:ext uri="{BB962C8B-B14F-4D97-AF65-F5344CB8AC3E}">
        <p14:creationId xmlns:p14="http://schemas.microsoft.com/office/powerpoint/2010/main" val="2383948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如果系统是英文，鸿蒙会到en.element\string.json中查找字符串；如果系统是中文，鸿蒙会到zh.element\string.json中查找字符串，如果找不到，再到element\string.json中去查找。</a:t>
            </a:r>
          </a:p>
        </p:txBody>
      </p:sp>
    </p:spTree>
    <p:extLst>
      <p:ext uri="{BB962C8B-B14F-4D97-AF65-F5344CB8AC3E}">
        <p14:creationId xmlns:p14="http://schemas.microsoft.com/office/powerpoint/2010/main" val="738237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27</a:t>
            </a:fld>
            <a:endParaRPr lang="zh-CN" altLang="en-US"/>
          </a:p>
        </p:txBody>
      </p:sp>
    </p:spTree>
    <p:extLst>
      <p:ext uri="{BB962C8B-B14F-4D97-AF65-F5344CB8AC3E}">
        <p14:creationId xmlns:p14="http://schemas.microsoft.com/office/powerpoint/2010/main" val="1234282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28</a:t>
            </a:fld>
            <a:endParaRPr lang="zh-CN" altLang="en-US"/>
          </a:p>
        </p:txBody>
      </p:sp>
    </p:spTree>
    <p:extLst>
      <p:ext uri="{BB962C8B-B14F-4D97-AF65-F5344CB8AC3E}">
        <p14:creationId xmlns:p14="http://schemas.microsoft.com/office/powerpoint/2010/main" val="2232711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29</a:t>
            </a:fld>
            <a:endParaRPr lang="zh-CN" altLang="en-US"/>
          </a:p>
        </p:txBody>
      </p:sp>
    </p:spTree>
    <p:extLst>
      <p:ext uri="{BB962C8B-B14F-4D97-AF65-F5344CB8AC3E}">
        <p14:creationId xmlns:p14="http://schemas.microsoft.com/office/powerpoint/2010/main" val="93446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2</a:t>
            </a:fld>
            <a:endParaRPr lang="zh-CN" altLang="en-US"/>
          </a:p>
        </p:txBody>
      </p:sp>
    </p:spTree>
    <p:extLst>
      <p:ext uri="{BB962C8B-B14F-4D97-AF65-F5344CB8AC3E}">
        <p14:creationId xmlns:p14="http://schemas.microsoft.com/office/powerpoint/2010/main" val="3653314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30</a:t>
            </a:fld>
            <a:endParaRPr lang="zh-CN" altLang="en-US"/>
          </a:p>
        </p:txBody>
      </p:sp>
    </p:spTree>
    <p:extLst>
      <p:ext uri="{BB962C8B-B14F-4D97-AF65-F5344CB8AC3E}">
        <p14:creationId xmlns:p14="http://schemas.microsoft.com/office/powerpoint/2010/main" val="937469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35</a:t>
            </a:fld>
            <a:endParaRPr lang="zh-CN" altLang="en-US"/>
          </a:p>
        </p:txBody>
      </p:sp>
    </p:spTree>
    <p:extLst>
      <p:ext uri="{BB962C8B-B14F-4D97-AF65-F5344CB8AC3E}">
        <p14:creationId xmlns:p14="http://schemas.microsoft.com/office/powerpoint/2010/main" val="3731353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36</a:t>
            </a:fld>
            <a:endParaRPr lang="zh-CN" altLang="en-US"/>
          </a:p>
        </p:txBody>
      </p:sp>
    </p:spTree>
    <p:extLst>
      <p:ext uri="{BB962C8B-B14F-4D97-AF65-F5344CB8AC3E}">
        <p14:creationId xmlns:p14="http://schemas.microsoft.com/office/powerpoint/2010/main" val="2242487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40</a:t>
            </a:fld>
            <a:endParaRPr lang="zh-CN" altLang="en-US"/>
          </a:p>
        </p:txBody>
      </p:sp>
    </p:spTree>
    <p:extLst>
      <p:ext uri="{BB962C8B-B14F-4D97-AF65-F5344CB8AC3E}">
        <p14:creationId xmlns:p14="http://schemas.microsoft.com/office/powerpoint/2010/main" val="4054230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45</a:t>
            </a:fld>
            <a:endParaRPr lang="zh-CN" altLang="en-US"/>
          </a:p>
        </p:txBody>
      </p:sp>
    </p:spTree>
    <p:extLst>
      <p:ext uri="{BB962C8B-B14F-4D97-AF65-F5344CB8AC3E}">
        <p14:creationId xmlns:p14="http://schemas.microsoft.com/office/powerpoint/2010/main" val="2667633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47</a:t>
            </a:fld>
            <a:endParaRPr lang="zh-CN" altLang="en-US"/>
          </a:p>
        </p:txBody>
      </p:sp>
    </p:spTree>
    <p:extLst>
      <p:ext uri="{BB962C8B-B14F-4D97-AF65-F5344CB8AC3E}">
        <p14:creationId xmlns:p14="http://schemas.microsoft.com/office/powerpoint/2010/main" val="2314014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48</a:t>
            </a:fld>
            <a:endParaRPr lang="zh-CN" altLang="en-US"/>
          </a:p>
        </p:txBody>
      </p:sp>
    </p:spTree>
    <p:extLst>
      <p:ext uri="{BB962C8B-B14F-4D97-AF65-F5344CB8AC3E}">
        <p14:creationId xmlns:p14="http://schemas.microsoft.com/office/powerpoint/2010/main" val="3911253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51</a:t>
            </a:fld>
            <a:endParaRPr lang="zh-CN" altLang="en-US"/>
          </a:p>
        </p:txBody>
      </p:sp>
    </p:spTree>
    <p:extLst>
      <p:ext uri="{BB962C8B-B14F-4D97-AF65-F5344CB8AC3E}">
        <p14:creationId xmlns:p14="http://schemas.microsoft.com/office/powerpoint/2010/main" val="670837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52</a:t>
            </a:fld>
            <a:endParaRPr lang="zh-CN" altLang="en-US"/>
          </a:p>
        </p:txBody>
      </p:sp>
    </p:spTree>
    <p:extLst>
      <p:ext uri="{BB962C8B-B14F-4D97-AF65-F5344CB8AC3E}">
        <p14:creationId xmlns:p14="http://schemas.microsoft.com/office/powerpoint/2010/main" val="1325703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54</a:t>
            </a:fld>
            <a:endParaRPr lang="zh-CN" altLang="en-US"/>
          </a:p>
        </p:txBody>
      </p:sp>
    </p:spTree>
    <p:extLst>
      <p:ext uri="{BB962C8B-B14F-4D97-AF65-F5344CB8AC3E}">
        <p14:creationId xmlns:p14="http://schemas.microsoft.com/office/powerpoint/2010/main" val="2182439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3</a:t>
            </a:fld>
            <a:endParaRPr lang="zh-CN" altLang="en-US"/>
          </a:p>
        </p:txBody>
      </p:sp>
    </p:spTree>
    <p:extLst>
      <p:ext uri="{BB962C8B-B14F-4D97-AF65-F5344CB8AC3E}">
        <p14:creationId xmlns:p14="http://schemas.microsoft.com/office/powerpoint/2010/main" val="1950415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55</a:t>
            </a:fld>
            <a:endParaRPr lang="zh-CN" altLang="en-US"/>
          </a:p>
        </p:txBody>
      </p:sp>
    </p:spTree>
    <p:extLst>
      <p:ext uri="{BB962C8B-B14F-4D97-AF65-F5344CB8AC3E}">
        <p14:creationId xmlns:p14="http://schemas.microsoft.com/office/powerpoint/2010/main" val="2266747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57</a:t>
            </a:fld>
            <a:endParaRPr lang="zh-CN" altLang="en-US"/>
          </a:p>
        </p:txBody>
      </p:sp>
    </p:spTree>
    <p:extLst>
      <p:ext uri="{BB962C8B-B14F-4D97-AF65-F5344CB8AC3E}">
        <p14:creationId xmlns:p14="http://schemas.microsoft.com/office/powerpoint/2010/main" val="1106816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61</a:t>
            </a:fld>
            <a:endParaRPr lang="zh-CN" altLang="en-US"/>
          </a:p>
        </p:txBody>
      </p:sp>
    </p:spTree>
    <p:extLst>
      <p:ext uri="{BB962C8B-B14F-4D97-AF65-F5344CB8AC3E}">
        <p14:creationId xmlns:p14="http://schemas.microsoft.com/office/powerpoint/2010/main" val="3083927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64</a:t>
            </a:fld>
            <a:endParaRPr lang="zh-CN" altLang="en-US"/>
          </a:p>
        </p:txBody>
      </p:sp>
    </p:spTree>
    <p:extLst>
      <p:ext uri="{BB962C8B-B14F-4D97-AF65-F5344CB8AC3E}">
        <p14:creationId xmlns:p14="http://schemas.microsoft.com/office/powerpoint/2010/main" val="3700586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67</a:t>
            </a:fld>
            <a:endParaRPr lang="zh-CN" altLang="en-US"/>
          </a:p>
        </p:txBody>
      </p:sp>
    </p:spTree>
    <p:extLst>
      <p:ext uri="{BB962C8B-B14F-4D97-AF65-F5344CB8AC3E}">
        <p14:creationId xmlns:p14="http://schemas.microsoft.com/office/powerpoint/2010/main" val="1448883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69</a:t>
            </a:fld>
            <a:endParaRPr lang="zh-CN" altLang="en-US"/>
          </a:p>
        </p:txBody>
      </p:sp>
    </p:spTree>
    <p:extLst>
      <p:ext uri="{BB962C8B-B14F-4D97-AF65-F5344CB8AC3E}">
        <p14:creationId xmlns:p14="http://schemas.microsoft.com/office/powerpoint/2010/main" val="1390492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71</a:t>
            </a:fld>
            <a:endParaRPr lang="zh-CN" altLang="en-US"/>
          </a:p>
        </p:txBody>
      </p:sp>
    </p:spTree>
    <p:extLst>
      <p:ext uri="{BB962C8B-B14F-4D97-AF65-F5344CB8AC3E}">
        <p14:creationId xmlns:p14="http://schemas.microsoft.com/office/powerpoint/2010/main" val="3971380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73</a:t>
            </a:fld>
            <a:endParaRPr lang="zh-CN" altLang="en-US"/>
          </a:p>
        </p:txBody>
      </p:sp>
    </p:spTree>
    <p:extLst>
      <p:ext uri="{BB962C8B-B14F-4D97-AF65-F5344CB8AC3E}">
        <p14:creationId xmlns:p14="http://schemas.microsoft.com/office/powerpoint/2010/main" val="29170030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75</a:t>
            </a:fld>
            <a:endParaRPr lang="zh-CN" altLang="en-US"/>
          </a:p>
        </p:txBody>
      </p:sp>
    </p:spTree>
    <p:extLst>
      <p:ext uri="{BB962C8B-B14F-4D97-AF65-F5344CB8AC3E}">
        <p14:creationId xmlns:p14="http://schemas.microsoft.com/office/powerpoint/2010/main" val="2525242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说明</a:t>
            </a:r>
          </a:p>
          <a:p>
            <a:r>
              <a:rPr lang="zh-CN" altLang="en-US"/>
              <a:t>常用方法的设置需在调用popupDialog.show()之前进行，否则设置无法生效。</a:t>
            </a:r>
          </a:p>
        </p:txBody>
      </p:sp>
    </p:spTree>
    <p:extLst>
      <p:ext uri="{BB962C8B-B14F-4D97-AF65-F5344CB8AC3E}">
        <p14:creationId xmlns:p14="http://schemas.microsoft.com/office/powerpoint/2010/main" val="2354789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4</a:t>
            </a:fld>
            <a:endParaRPr lang="zh-CN" altLang="en-US"/>
          </a:p>
        </p:txBody>
      </p:sp>
    </p:spTree>
    <p:extLst>
      <p:ext uri="{BB962C8B-B14F-4D97-AF65-F5344CB8AC3E}">
        <p14:creationId xmlns:p14="http://schemas.microsoft.com/office/powerpoint/2010/main" val="870428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77</a:t>
            </a:fld>
            <a:endParaRPr lang="zh-CN" altLang="en-US"/>
          </a:p>
        </p:txBody>
      </p:sp>
    </p:spTree>
    <p:extLst>
      <p:ext uri="{BB962C8B-B14F-4D97-AF65-F5344CB8AC3E}">
        <p14:creationId xmlns:p14="http://schemas.microsoft.com/office/powerpoint/2010/main" val="2223723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79</a:t>
            </a:fld>
            <a:endParaRPr lang="zh-CN" altLang="en-US"/>
          </a:p>
        </p:txBody>
      </p:sp>
    </p:spTree>
    <p:extLst>
      <p:ext uri="{BB962C8B-B14F-4D97-AF65-F5344CB8AC3E}">
        <p14:creationId xmlns:p14="http://schemas.microsoft.com/office/powerpoint/2010/main" val="942945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82</a:t>
            </a:fld>
            <a:endParaRPr lang="zh-CN" altLang="en-US"/>
          </a:p>
        </p:txBody>
      </p:sp>
    </p:spTree>
    <p:extLst>
      <p:ext uri="{BB962C8B-B14F-4D97-AF65-F5344CB8AC3E}">
        <p14:creationId xmlns:p14="http://schemas.microsoft.com/office/powerpoint/2010/main" val="3873543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87</a:t>
            </a:fld>
            <a:endParaRPr lang="zh-CN" altLang="en-US"/>
          </a:p>
        </p:txBody>
      </p:sp>
    </p:spTree>
    <p:extLst>
      <p:ext uri="{BB962C8B-B14F-4D97-AF65-F5344CB8AC3E}">
        <p14:creationId xmlns:p14="http://schemas.microsoft.com/office/powerpoint/2010/main" val="32846044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88</a:t>
            </a:fld>
            <a:endParaRPr lang="zh-CN" altLang="en-US"/>
          </a:p>
        </p:txBody>
      </p:sp>
    </p:spTree>
    <p:extLst>
      <p:ext uri="{BB962C8B-B14F-4D97-AF65-F5344CB8AC3E}">
        <p14:creationId xmlns:p14="http://schemas.microsoft.com/office/powerpoint/2010/main" val="35036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89</a:t>
            </a:fld>
            <a:endParaRPr lang="zh-CN" altLang="en-US"/>
          </a:p>
        </p:txBody>
      </p:sp>
    </p:spTree>
    <p:extLst>
      <p:ext uri="{BB962C8B-B14F-4D97-AF65-F5344CB8AC3E}">
        <p14:creationId xmlns:p14="http://schemas.microsoft.com/office/powerpoint/2010/main" val="4115436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90</a:t>
            </a:fld>
            <a:endParaRPr lang="zh-CN" altLang="en-US"/>
          </a:p>
        </p:txBody>
      </p:sp>
    </p:spTree>
    <p:extLst>
      <p:ext uri="{BB962C8B-B14F-4D97-AF65-F5344CB8AC3E}">
        <p14:creationId xmlns:p14="http://schemas.microsoft.com/office/powerpoint/2010/main" val="2974618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91</a:t>
            </a:fld>
            <a:endParaRPr lang="zh-CN" altLang="en-US"/>
          </a:p>
        </p:txBody>
      </p:sp>
    </p:spTree>
    <p:extLst>
      <p:ext uri="{BB962C8B-B14F-4D97-AF65-F5344CB8AC3E}">
        <p14:creationId xmlns:p14="http://schemas.microsoft.com/office/powerpoint/2010/main" val="3888954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93</a:t>
            </a:fld>
            <a:endParaRPr lang="zh-CN" altLang="en-US"/>
          </a:p>
        </p:txBody>
      </p:sp>
    </p:spTree>
    <p:extLst>
      <p:ext uri="{BB962C8B-B14F-4D97-AF65-F5344CB8AC3E}">
        <p14:creationId xmlns:p14="http://schemas.microsoft.com/office/powerpoint/2010/main" val="2844723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94</a:t>
            </a:fld>
            <a:endParaRPr lang="zh-CN" altLang="en-US"/>
          </a:p>
        </p:txBody>
      </p:sp>
    </p:spTree>
    <p:extLst>
      <p:ext uri="{BB962C8B-B14F-4D97-AF65-F5344CB8AC3E}">
        <p14:creationId xmlns:p14="http://schemas.microsoft.com/office/powerpoint/2010/main" val="1788147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5</a:t>
            </a:fld>
            <a:endParaRPr lang="zh-CN" altLang="en-US"/>
          </a:p>
        </p:txBody>
      </p:sp>
    </p:spTree>
    <p:extLst>
      <p:ext uri="{BB962C8B-B14F-4D97-AF65-F5344CB8AC3E}">
        <p14:creationId xmlns:p14="http://schemas.microsoft.com/office/powerpoint/2010/main" val="3167741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96</a:t>
            </a:fld>
            <a:endParaRPr lang="zh-CN" altLang="en-US"/>
          </a:p>
        </p:txBody>
      </p:sp>
    </p:spTree>
    <p:extLst>
      <p:ext uri="{BB962C8B-B14F-4D97-AF65-F5344CB8AC3E}">
        <p14:creationId xmlns:p14="http://schemas.microsoft.com/office/powerpoint/2010/main" val="3335323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101</a:t>
            </a:fld>
            <a:endParaRPr lang="zh-CN" altLang="en-US"/>
          </a:p>
        </p:txBody>
      </p:sp>
    </p:spTree>
    <p:extLst>
      <p:ext uri="{BB962C8B-B14F-4D97-AF65-F5344CB8AC3E}">
        <p14:creationId xmlns:p14="http://schemas.microsoft.com/office/powerpoint/2010/main" val="12559974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104</a:t>
            </a:fld>
            <a:endParaRPr lang="zh-CN" altLang="en-US"/>
          </a:p>
        </p:txBody>
      </p:sp>
    </p:spTree>
    <p:extLst>
      <p:ext uri="{BB962C8B-B14F-4D97-AF65-F5344CB8AC3E}">
        <p14:creationId xmlns:p14="http://schemas.microsoft.com/office/powerpoint/2010/main" val="280295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106</a:t>
            </a:fld>
            <a:endParaRPr lang="zh-CN" altLang="en-US"/>
          </a:p>
        </p:txBody>
      </p:sp>
    </p:spTree>
    <p:extLst>
      <p:ext uri="{BB962C8B-B14F-4D97-AF65-F5344CB8AC3E}">
        <p14:creationId xmlns:p14="http://schemas.microsoft.com/office/powerpoint/2010/main" val="1143593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109</a:t>
            </a:fld>
            <a:endParaRPr lang="zh-CN" altLang="en-US"/>
          </a:p>
        </p:txBody>
      </p:sp>
    </p:spTree>
    <p:extLst>
      <p:ext uri="{BB962C8B-B14F-4D97-AF65-F5344CB8AC3E}">
        <p14:creationId xmlns:p14="http://schemas.microsoft.com/office/powerpoint/2010/main" val="3731951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110</a:t>
            </a:fld>
            <a:endParaRPr lang="zh-CN" altLang="en-US"/>
          </a:p>
        </p:txBody>
      </p:sp>
    </p:spTree>
    <p:extLst>
      <p:ext uri="{BB962C8B-B14F-4D97-AF65-F5344CB8AC3E}">
        <p14:creationId xmlns:p14="http://schemas.microsoft.com/office/powerpoint/2010/main" val="1658221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111</a:t>
            </a:fld>
            <a:endParaRPr lang="zh-CN" altLang="en-US"/>
          </a:p>
        </p:txBody>
      </p:sp>
    </p:spTree>
    <p:extLst>
      <p:ext uri="{BB962C8B-B14F-4D97-AF65-F5344CB8AC3E}">
        <p14:creationId xmlns:p14="http://schemas.microsoft.com/office/powerpoint/2010/main" val="16713208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112</a:t>
            </a:fld>
            <a:endParaRPr lang="zh-CN" altLang="en-US"/>
          </a:p>
        </p:txBody>
      </p:sp>
    </p:spTree>
    <p:extLst>
      <p:ext uri="{BB962C8B-B14F-4D97-AF65-F5344CB8AC3E}">
        <p14:creationId xmlns:p14="http://schemas.microsoft.com/office/powerpoint/2010/main" val="4238828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114</a:t>
            </a:fld>
            <a:endParaRPr lang="zh-CN" altLang="en-US"/>
          </a:p>
        </p:txBody>
      </p:sp>
    </p:spTree>
    <p:extLst>
      <p:ext uri="{BB962C8B-B14F-4D97-AF65-F5344CB8AC3E}">
        <p14:creationId xmlns:p14="http://schemas.microsoft.com/office/powerpoint/2010/main" val="20179832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说明</a:t>
            </a:r>
          </a:p>
          <a:p>
            <a:r>
              <a:rPr lang="zh-CN" altLang="en-US"/>
              <a:t>Java文件预览是实验特性，使用中还存在以下约束，我们会在后续版本中不断优化改进，提升使用体验。</a:t>
            </a:r>
          </a:p>
          <a:p>
            <a:endParaRPr lang="zh-CN" altLang="en-US"/>
          </a:p>
          <a:p>
            <a:r>
              <a:rPr lang="zh-CN" altLang="en-US"/>
              <a:t>macOS版本的Java预览器功能，只支持API Version 5及以上版本。</a:t>
            </a:r>
          </a:p>
          <a:p>
            <a:r>
              <a:rPr lang="zh-CN" altLang="en-US"/>
              <a:t>如果xml依赖Java文件中的数据，当修改了xml布局文件后，需要通过启动Java文件预览的方式来查看布局效果。</a:t>
            </a:r>
          </a:p>
          <a:p>
            <a:r>
              <a:rPr lang="zh-CN" altLang="en-US"/>
              <a:t>如果xml中引用了Java的自定义组件，不支持预览。</a:t>
            </a:r>
          </a:p>
          <a:p>
            <a:r>
              <a:rPr lang="zh-CN" altLang="en-US"/>
              <a:t>只支持ohos.agp.components中的相关UI组件。</a:t>
            </a:r>
          </a:p>
          <a:p>
            <a:r>
              <a:rPr lang="zh-CN" altLang="en-US"/>
              <a:t>只支持jpeg/jpg、png、bmp和wbmp格式的图片预览。</a:t>
            </a:r>
          </a:p>
          <a:p>
            <a:r>
              <a:rPr lang="zh-CN" altLang="en-US"/>
              <a:t>不支持Ability间跳转的预览。</a:t>
            </a:r>
          </a:p>
          <a:p>
            <a:r>
              <a:rPr lang="zh-CN" altLang="en-US"/>
              <a:t>不支持通过JNI调用C++库的预览。</a:t>
            </a:r>
          </a:p>
        </p:txBody>
      </p:sp>
    </p:spTree>
    <p:extLst>
      <p:ext uri="{BB962C8B-B14F-4D97-AF65-F5344CB8AC3E}">
        <p14:creationId xmlns:p14="http://schemas.microsoft.com/office/powerpoint/2010/main" val="179408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6</a:t>
            </a:fld>
            <a:endParaRPr lang="zh-CN" altLang="en-US"/>
          </a:p>
        </p:txBody>
      </p:sp>
    </p:spTree>
    <p:extLst>
      <p:ext uri="{BB962C8B-B14F-4D97-AF65-F5344CB8AC3E}">
        <p14:creationId xmlns:p14="http://schemas.microsoft.com/office/powerpoint/2010/main" val="38959072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说明</a:t>
            </a:r>
          </a:p>
          <a:p>
            <a:r>
              <a:rPr lang="zh-CN" altLang="en-US"/>
              <a:t>如果组件有做数据绑定，则其属性不支持修改。</a:t>
            </a:r>
          </a:p>
          <a:p>
            <a:r>
              <a:rPr lang="zh-CN" altLang="en-US"/>
              <a:t>如果界面有使用动画效果或者带动画效果组件，则其属性不支持修改。</a:t>
            </a:r>
          </a:p>
        </p:txBody>
      </p:sp>
    </p:spTree>
    <p:extLst>
      <p:ext uri="{BB962C8B-B14F-4D97-AF65-F5344CB8AC3E}">
        <p14:creationId xmlns:p14="http://schemas.microsoft.com/office/powerpoint/2010/main" val="2606756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519257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122</a:t>
            </a:fld>
            <a:endParaRPr lang="zh-CN" altLang="en-US"/>
          </a:p>
        </p:txBody>
      </p:sp>
    </p:spTree>
    <p:extLst>
      <p:ext uri="{BB962C8B-B14F-4D97-AF65-F5344CB8AC3E}">
        <p14:creationId xmlns:p14="http://schemas.microsoft.com/office/powerpoint/2010/main" val="39149781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123</a:t>
            </a:fld>
            <a:endParaRPr lang="zh-CN" altLang="en-US"/>
          </a:p>
        </p:txBody>
      </p:sp>
    </p:spTree>
    <p:extLst>
      <p:ext uri="{BB962C8B-B14F-4D97-AF65-F5344CB8AC3E}">
        <p14:creationId xmlns:p14="http://schemas.microsoft.com/office/powerpoint/2010/main" val="1023501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124</a:t>
            </a:fld>
            <a:endParaRPr lang="zh-CN" altLang="en-US"/>
          </a:p>
        </p:txBody>
      </p:sp>
    </p:spTree>
    <p:extLst>
      <p:ext uri="{BB962C8B-B14F-4D97-AF65-F5344CB8AC3E}">
        <p14:creationId xmlns:p14="http://schemas.microsoft.com/office/powerpoint/2010/main" val="34068045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125</a:t>
            </a:fld>
            <a:endParaRPr lang="zh-CN" altLang="en-US"/>
          </a:p>
        </p:txBody>
      </p:sp>
    </p:spTree>
    <p:extLst>
      <p:ext uri="{BB962C8B-B14F-4D97-AF65-F5344CB8AC3E}">
        <p14:creationId xmlns:p14="http://schemas.microsoft.com/office/powerpoint/2010/main" val="533315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127</a:t>
            </a:fld>
            <a:endParaRPr lang="zh-CN" altLang="en-US"/>
          </a:p>
        </p:txBody>
      </p:sp>
    </p:spTree>
    <p:extLst>
      <p:ext uri="{BB962C8B-B14F-4D97-AF65-F5344CB8AC3E}">
        <p14:creationId xmlns:p14="http://schemas.microsoft.com/office/powerpoint/2010/main" val="24004869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128</a:t>
            </a:fld>
            <a:endParaRPr lang="zh-CN" altLang="en-US"/>
          </a:p>
        </p:txBody>
      </p:sp>
    </p:spTree>
    <p:extLst>
      <p:ext uri="{BB962C8B-B14F-4D97-AF65-F5344CB8AC3E}">
        <p14:creationId xmlns:p14="http://schemas.microsoft.com/office/powerpoint/2010/main" val="10300824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132</a:t>
            </a:fld>
            <a:endParaRPr lang="zh-CN" altLang="en-US"/>
          </a:p>
        </p:txBody>
      </p:sp>
    </p:spTree>
    <p:extLst>
      <p:ext uri="{BB962C8B-B14F-4D97-AF65-F5344CB8AC3E}">
        <p14:creationId xmlns:p14="http://schemas.microsoft.com/office/powerpoint/2010/main" val="2685011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133</a:t>
            </a:fld>
            <a:endParaRPr lang="zh-CN" altLang="en-US"/>
          </a:p>
        </p:txBody>
      </p:sp>
    </p:spTree>
    <p:extLst>
      <p:ext uri="{BB962C8B-B14F-4D97-AF65-F5344CB8AC3E}">
        <p14:creationId xmlns:p14="http://schemas.microsoft.com/office/powerpoint/2010/main" val="590148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effectLst/>
                <a:latin typeface="HarmonyOSHans-Regular"/>
              </a:rPr>
              <a:t>2021/10/22</a:t>
            </a:r>
            <a:r>
              <a:rPr lang="zh-CN" altLang="en-US" b="0" i="0" dirty="0">
                <a:effectLst/>
                <a:latin typeface="HarmonyOSHans-Regular"/>
              </a:rPr>
              <a:t>发布</a:t>
            </a:r>
            <a:r>
              <a:rPr lang="en-US" altLang="zh-CN" b="0" i="0" dirty="0" err="1">
                <a:effectLst/>
                <a:latin typeface="HarmonyOSHans-Regular"/>
              </a:rPr>
              <a:t>HarmonyOS</a:t>
            </a:r>
            <a:r>
              <a:rPr lang="en-US" altLang="zh-CN" b="0" i="0" dirty="0">
                <a:effectLst/>
                <a:latin typeface="HarmonyOSHans-Regular"/>
              </a:rPr>
              <a:t> SDK 3.0 Beta</a:t>
            </a:r>
            <a:r>
              <a:rPr lang="zh-CN" altLang="en-US" b="0" i="0" dirty="0">
                <a:effectLst/>
                <a:latin typeface="HarmonyOSHans-Regular"/>
              </a:rPr>
              <a:t>（</a:t>
            </a:r>
            <a:r>
              <a:rPr lang="en-US" altLang="zh-CN" b="0" i="0" dirty="0">
                <a:effectLst/>
                <a:latin typeface="HarmonyOSHans-Regular"/>
              </a:rPr>
              <a:t>API7</a:t>
            </a:r>
            <a:r>
              <a:rPr lang="zh-CN" altLang="en-US" b="0" i="0" dirty="0">
                <a:effectLst/>
                <a:latin typeface="HarmonyOSHans-Regular"/>
              </a:rPr>
              <a:t>）</a:t>
            </a:r>
            <a:r>
              <a:rPr lang="en-US" altLang="zh-CN" b="0" i="0" dirty="0">
                <a:solidFill>
                  <a:srgbClr val="242728"/>
                </a:solidFill>
                <a:effectLst/>
                <a:latin typeface="HarmonyOSHans-Regular"/>
              </a:rPr>
              <a:t>JS UI</a:t>
            </a:r>
            <a:r>
              <a:rPr lang="zh-CN" altLang="en-US" b="0" i="0" dirty="0">
                <a:solidFill>
                  <a:srgbClr val="242728"/>
                </a:solidFill>
                <a:effectLst/>
                <a:latin typeface="HarmonyOSHans-Regular"/>
              </a:rPr>
              <a:t>正式命名为</a:t>
            </a:r>
            <a:r>
              <a:rPr lang="en-US" altLang="zh-CN" b="0" i="0" dirty="0" err="1">
                <a:solidFill>
                  <a:srgbClr val="242728"/>
                </a:solidFill>
                <a:effectLst/>
                <a:latin typeface="HarmonyOSHans-Regular"/>
              </a:rPr>
              <a:t>ArkUI</a:t>
            </a:r>
            <a:r>
              <a:rPr lang="zh-CN" altLang="en-US" b="0" i="0" dirty="0">
                <a:solidFill>
                  <a:srgbClr val="242728"/>
                </a:solidFill>
                <a:effectLst/>
                <a:latin typeface="HarmonyOSHans-Regular"/>
              </a:rPr>
              <a:t>，并在原有基于</a:t>
            </a:r>
            <a:r>
              <a:rPr lang="en-US" altLang="zh-CN" b="0" i="0" dirty="0">
                <a:solidFill>
                  <a:srgbClr val="242728"/>
                </a:solidFill>
                <a:effectLst/>
                <a:latin typeface="HarmonyOSHans-Regular"/>
              </a:rPr>
              <a:t>JS</a:t>
            </a:r>
            <a:r>
              <a:rPr lang="zh-CN" altLang="en-US" b="0" i="0" dirty="0">
                <a:solidFill>
                  <a:srgbClr val="242728"/>
                </a:solidFill>
                <a:effectLst/>
                <a:latin typeface="HarmonyOSHans-Regular"/>
              </a:rPr>
              <a:t>扩展的类</a:t>
            </a:r>
            <a:r>
              <a:rPr lang="en-US" altLang="zh-CN" b="0" i="0" dirty="0">
                <a:solidFill>
                  <a:srgbClr val="242728"/>
                </a:solidFill>
                <a:effectLst/>
                <a:latin typeface="HarmonyOSHans-Regular"/>
              </a:rPr>
              <a:t>Web</a:t>
            </a:r>
            <a:r>
              <a:rPr lang="zh-CN" altLang="en-US" b="0" i="0" dirty="0">
                <a:solidFill>
                  <a:srgbClr val="242728"/>
                </a:solidFill>
                <a:effectLst/>
                <a:latin typeface="HarmonyOSHans-Regular"/>
              </a:rPr>
              <a:t>开发范式的基础上，全新发布基于</a:t>
            </a:r>
            <a:r>
              <a:rPr lang="en-US" altLang="zh-CN" b="0" i="0" dirty="0">
                <a:solidFill>
                  <a:srgbClr val="242728"/>
                </a:solidFill>
                <a:effectLst/>
                <a:latin typeface="HarmonyOSHans-Regular"/>
              </a:rPr>
              <a:t>TS</a:t>
            </a:r>
            <a:r>
              <a:rPr lang="zh-CN" altLang="en-US" b="0" i="0" dirty="0">
                <a:solidFill>
                  <a:srgbClr val="242728"/>
                </a:solidFill>
                <a:effectLst/>
                <a:latin typeface="HarmonyOSHans-Regular"/>
              </a:rPr>
              <a:t>扩展的声明式开发范式，</a:t>
            </a:r>
            <a:r>
              <a:rPr lang="zh-CN" altLang="en-US" b="0" i="0" dirty="0">
                <a:solidFill>
                  <a:srgbClr val="1D1D1A"/>
                </a:solidFill>
                <a:effectLst/>
                <a:latin typeface="HarmonyOSHans-Regular"/>
              </a:rPr>
              <a:t>支持</a:t>
            </a:r>
            <a:r>
              <a:rPr lang="en-US" altLang="zh-CN" b="0" i="0" dirty="0">
                <a:solidFill>
                  <a:srgbClr val="1D1D1A"/>
                </a:solidFill>
                <a:effectLst/>
                <a:latin typeface="HarmonyOSHans-Regular"/>
              </a:rPr>
              <a:t>TypeScript</a:t>
            </a:r>
            <a:r>
              <a:rPr lang="zh-CN" altLang="en-US" b="0" i="0" dirty="0">
                <a:solidFill>
                  <a:srgbClr val="1D1D1A"/>
                </a:solidFill>
                <a:effectLst/>
                <a:latin typeface="HarmonyOSHans-Regular"/>
              </a:rPr>
              <a:t>编程语言，采用链式调用，提供装饰器和</a:t>
            </a:r>
            <a:r>
              <a:rPr lang="en-US" altLang="zh-CN" b="0" i="0" dirty="0">
                <a:solidFill>
                  <a:srgbClr val="1D1D1A"/>
                </a:solidFill>
                <a:effectLst/>
                <a:latin typeface="HarmonyOSHans-Regular"/>
              </a:rPr>
              <a:t>MVVM</a:t>
            </a:r>
            <a:r>
              <a:rPr lang="zh-CN" altLang="en-US" b="0" i="0" dirty="0">
                <a:solidFill>
                  <a:srgbClr val="1D1D1A"/>
                </a:solidFill>
                <a:effectLst/>
                <a:latin typeface="HarmonyOSHans-Regular"/>
              </a:rPr>
              <a:t>能力，支持条件、循环渲染、懒加载渲染，支持自定义组件</a:t>
            </a:r>
            <a:r>
              <a:rPr lang="zh-CN" altLang="en-US" b="0" i="0" dirty="0">
                <a:solidFill>
                  <a:srgbClr val="242728"/>
                </a:solidFill>
                <a:effectLst/>
                <a:latin typeface="HarmonyOSHans-Regular"/>
              </a:rPr>
              <a:t>。</a:t>
            </a:r>
          </a:p>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7</a:t>
            </a:fld>
            <a:endParaRPr lang="zh-CN" altLang="en-US"/>
          </a:p>
        </p:txBody>
      </p:sp>
    </p:spTree>
    <p:extLst>
      <p:ext uri="{BB962C8B-B14F-4D97-AF65-F5344CB8AC3E}">
        <p14:creationId xmlns:p14="http://schemas.microsoft.com/office/powerpoint/2010/main" val="8132480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135</a:t>
            </a:fld>
            <a:endParaRPr lang="zh-CN" altLang="en-US"/>
          </a:p>
        </p:txBody>
      </p:sp>
    </p:spTree>
    <p:extLst>
      <p:ext uri="{BB962C8B-B14F-4D97-AF65-F5344CB8AC3E}">
        <p14:creationId xmlns:p14="http://schemas.microsoft.com/office/powerpoint/2010/main" val="42461678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136</a:t>
            </a:fld>
            <a:endParaRPr lang="zh-CN" altLang="en-US"/>
          </a:p>
        </p:txBody>
      </p:sp>
    </p:spTree>
    <p:extLst>
      <p:ext uri="{BB962C8B-B14F-4D97-AF65-F5344CB8AC3E}">
        <p14:creationId xmlns:p14="http://schemas.microsoft.com/office/powerpoint/2010/main" val="18975369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145</a:t>
            </a:fld>
            <a:endParaRPr lang="zh-CN" altLang="en-US"/>
          </a:p>
        </p:txBody>
      </p:sp>
    </p:spTree>
    <p:extLst>
      <p:ext uri="{BB962C8B-B14F-4D97-AF65-F5344CB8AC3E}">
        <p14:creationId xmlns:p14="http://schemas.microsoft.com/office/powerpoint/2010/main" val="442724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146</a:t>
            </a:fld>
            <a:endParaRPr lang="zh-CN" altLang="en-US"/>
          </a:p>
        </p:txBody>
      </p:sp>
    </p:spTree>
    <p:extLst>
      <p:ext uri="{BB962C8B-B14F-4D97-AF65-F5344CB8AC3E}">
        <p14:creationId xmlns:p14="http://schemas.microsoft.com/office/powerpoint/2010/main" val="6277010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147</a:t>
            </a:fld>
            <a:endParaRPr lang="zh-CN" altLang="en-US"/>
          </a:p>
        </p:txBody>
      </p:sp>
    </p:spTree>
    <p:extLst>
      <p:ext uri="{BB962C8B-B14F-4D97-AF65-F5344CB8AC3E}">
        <p14:creationId xmlns:p14="http://schemas.microsoft.com/office/powerpoint/2010/main" val="4633150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148</a:t>
            </a:fld>
            <a:endParaRPr lang="zh-CN" altLang="en-US"/>
          </a:p>
        </p:txBody>
      </p:sp>
    </p:spTree>
    <p:extLst>
      <p:ext uri="{BB962C8B-B14F-4D97-AF65-F5344CB8AC3E}">
        <p14:creationId xmlns:p14="http://schemas.microsoft.com/office/powerpoint/2010/main" val="9282174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149</a:t>
            </a:fld>
            <a:endParaRPr lang="zh-CN" altLang="en-US"/>
          </a:p>
        </p:txBody>
      </p:sp>
    </p:spTree>
    <p:extLst>
      <p:ext uri="{BB962C8B-B14F-4D97-AF65-F5344CB8AC3E}">
        <p14:creationId xmlns:p14="http://schemas.microsoft.com/office/powerpoint/2010/main" val="36430795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150</a:t>
            </a:fld>
            <a:endParaRPr lang="zh-CN" altLang="en-US"/>
          </a:p>
        </p:txBody>
      </p:sp>
    </p:spTree>
    <p:extLst>
      <p:ext uri="{BB962C8B-B14F-4D97-AF65-F5344CB8AC3E}">
        <p14:creationId xmlns:p14="http://schemas.microsoft.com/office/powerpoint/2010/main" val="40047533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151</a:t>
            </a:fld>
            <a:endParaRPr lang="zh-CN" altLang="en-US"/>
          </a:p>
        </p:txBody>
      </p:sp>
    </p:spTree>
    <p:extLst>
      <p:ext uri="{BB962C8B-B14F-4D97-AF65-F5344CB8AC3E}">
        <p14:creationId xmlns:p14="http://schemas.microsoft.com/office/powerpoint/2010/main" val="35384082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152</a:t>
            </a:fld>
            <a:endParaRPr lang="zh-CN" altLang="en-US"/>
          </a:p>
        </p:txBody>
      </p:sp>
    </p:spTree>
    <p:extLst>
      <p:ext uri="{BB962C8B-B14F-4D97-AF65-F5344CB8AC3E}">
        <p14:creationId xmlns:p14="http://schemas.microsoft.com/office/powerpoint/2010/main" val="200830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8</a:t>
            </a:fld>
            <a:endParaRPr lang="zh-CN" altLang="en-US"/>
          </a:p>
        </p:txBody>
      </p:sp>
    </p:spTree>
    <p:extLst>
      <p:ext uri="{BB962C8B-B14F-4D97-AF65-F5344CB8AC3E}">
        <p14:creationId xmlns:p14="http://schemas.microsoft.com/office/powerpoint/2010/main" val="39681106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153</a:t>
            </a:fld>
            <a:endParaRPr lang="zh-CN" altLang="en-US"/>
          </a:p>
        </p:txBody>
      </p:sp>
    </p:spTree>
    <p:extLst>
      <p:ext uri="{BB962C8B-B14F-4D97-AF65-F5344CB8AC3E}">
        <p14:creationId xmlns:p14="http://schemas.microsoft.com/office/powerpoint/2010/main" val="14071804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154</a:t>
            </a:fld>
            <a:endParaRPr lang="zh-CN" altLang="en-US"/>
          </a:p>
        </p:txBody>
      </p:sp>
    </p:spTree>
    <p:extLst>
      <p:ext uri="{BB962C8B-B14F-4D97-AF65-F5344CB8AC3E}">
        <p14:creationId xmlns:p14="http://schemas.microsoft.com/office/powerpoint/2010/main" val="31005704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155</a:t>
            </a:fld>
            <a:endParaRPr lang="zh-CN" altLang="en-US"/>
          </a:p>
        </p:txBody>
      </p:sp>
    </p:spTree>
    <p:extLst>
      <p:ext uri="{BB962C8B-B14F-4D97-AF65-F5344CB8AC3E}">
        <p14:creationId xmlns:p14="http://schemas.microsoft.com/office/powerpoint/2010/main" val="9965592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156</a:t>
            </a:fld>
            <a:endParaRPr lang="zh-CN" altLang="en-US"/>
          </a:p>
        </p:txBody>
      </p:sp>
    </p:spTree>
    <p:extLst>
      <p:ext uri="{BB962C8B-B14F-4D97-AF65-F5344CB8AC3E}">
        <p14:creationId xmlns:p14="http://schemas.microsoft.com/office/powerpoint/2010/main" val="20890431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157</a:t>
            </a:fld>
            <a:endParaRPr lang="zh-CN" altLang="en-US"/>
          </a:p>
        </p:txBody>
      </p:sp>
    </p:spTree>
    <p:extLst>
      <p:ext uri="{BB962C8B-B14F-4D97-AF65-F5344CB8AC3E}">
        <p14:creationId xmlns:p14="http://schemas.microsoft.com/office/powerpoint/2010/main" val="11022978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158</a:t>
            </a:fld>
            <a:endParaRPr lang="zh-CN" altLang="en-US"/>
          </a:p>
        </p:txBody>
      </p:sp>
    </p:spTree>
    <p:extLst>
      <p:ext uri="{BB962C8B-B14F-4D97-AF65-F5344CB8AC3E}">
        <p14:creationId xmlns:p14="http://schemas.microsoft.com/office/powerpoint/2010/main" val="25122869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159</a:t>
            </a:fld>
            <a:endParaRPr lang="zh-CN" altLang="en-US"/>
          </a:p>
        </p:txBody>
      </p:sp>
    </p:spTree>
    <p:extLst>
      <p:ext uri="{BB962C8B-B14F-4D97-AF65-F5344CB8AC3E}">
        <p14:creationId xmlns:p14="http://schemas.microsoft.com/office/powerpoint/2010/main" val="11724525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160</a:t>
            </a:fld>
            <a:endParaRPr lang="zh-CN" altLang="en-US"/>
          </a:p>
        </p:txBody>
      </p:sp>
    </p:spTree>
    <p:extLst>
      <p:ext uri="{BB962C8B-B14F-4D97-AF65-F5344CB8AC3E}">
        <p14:creationId xmlns:p14="http://schemas.microsoft.com/office/powerpoint/2010/main" val="5418540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161</a:t>
            </a:fld>
            <a:endParaRPr lang="zh-CN" altLang="en-US"/>
          </a:p>
        </p:txBody>
      </p:sp>
    </p:spTree>
    <p:extLst>
      <p:ext uri="{BB962C8B-B14F-4D97-AF65-F5344CB8AC3E}">
        <p14:creationId xmlns:p14="http://schemas.microsoft.com/office/powerpoint/2010/main" val="41518158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162</a:t>
            </a:fld>
            <a:endParaRPr lang="zh-CN" altLang="en-US"/>
          </a:p>
        </p:txBody>
      </p:sp>
    </p:spTree>
    <p:extLst>
      <p:ext uri="{BB962C8B-B14F-4D97-AF65-F5344CB8AC3E}">
        <p14:creationId xmlns:p14="http://schemas.microsoft.com/office/powerpoint/2010/main" val="9930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9</a:t>
            </a:fld>
            <a:endParaRPr lang="zh-CN" altLang="en-US"/>
          </a:p>
        </p:txBody>
      </p:sp>
    </p:spTree>
    <p:extLst>
      <p:ext uri="{BB962C8B-B14F-4D97-AF65-F5344CB8AC3E}">
        <p14:creationId xmlns:p14="http://schemas.microsoft.com/office/powerpoint/2010/main" val="2597838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165</a:t>
            </a:fld>
            <a:endParaRPr lang="zh-CN" altLang="en-US"/>
          </a:p>
        </p:txBody>
      </p:sp>
    </p:spTree>
    <p:extLst>
      <p:ext uri="{BB962C8B-B14F-4D97-AF65-F5344CB8AC3E}">
        <p14:creationId xmlns:p14="http://schemas.microsoft.com/office/powerpoint/2010/main" val="24468167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t>167</a:t>
            </a:fld>
            <a:endParaRPr lang="zh-CN" altLang="en-US"/>
          </a:p>
        </p:txBody>
      </p:sp>
    </p:spTree>
    <p:extLst>
      <p:ext uri="{BB962C8B-B14F-4D97-AF65-F5344CB8AC3E}">
        <p14:creationId xmlns:p14="http://schemas.microsoft.com/office/powerpoint/2010/main" val="5157548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动画集合暂不支持使用XML方式。</a:t>
            </a:r>
          </a:p>
        </p:txBody>
      </p:sp>
      <p:sp>
        <p:nvSpPr>
          <p:cNvPr id="4" name="灯片编号占位符 3"/>
          <p:cNvSpPr>
            <a:spLocks noGrp="1"/>
          </p:cNvSpPr>
          <p:nvPr>
            <p:ph type="sldNum" sz="quarter" idx="10"/>
          </p:nvPr>
        </p:nvSpPr>
        <p:spPr/>
        <p:txBody>
          <a:bodyPr/>
          <a:lstStyle/>
          <a:p>
            <a:fld id="{DDCB019E-7D09-4A3E-A6A1-B4531B688387}" type="slidenum">
              <a:rPr lang="zh-CN" altLang="en-US" smtClean="0"/>
              <a:t>168</a:t>
            </a:fld>
            <a:endParaRPr lang="zh-CN" altLang="en-US"/>
          </a:p>
        </p:txBody>
      </p:sp>
    </p:spTree>
    <p:extLst>
      <p:ext uri="{BB962C8B-B14F-4D97-AF65-F5344CB8AC3E}">
        <p14:creationId xmlns:p14="http://schemas.microsoft.com/office/powerpoint/2010/main" val="7970946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C9AB3F-D91E-4CD1-B0FE-A16B096DF36B}" type="slidenum">
              <a:rPr lang="zh-CN" altLang="en-US" smtClean="0">
                <a:solidFill>
                  <a:prstClr val="black"/>
                </a:solidFill>
              </a:rPr>
              <a:t>172</a:t>
            </a:fld>
            <a:endParaRPr lang="zh-CN" altLang="en-US">
              <a:solidFill>
                <a:prstClr val="black"/>
              </a:solidFill>
            </a:endParaRPr>
          </a:p>
        </p:txBody>
      </p:sp>
    </p:spTree>
    <p:extLst>
      <p:ext uri="{BB962C8B-B14F-4D97-AF65-F5344CB8AC3E}">
        <p14:creationId xmlns:p14="http://schemas.microsoft.com/office/powerpoint/2010/main" val="3557293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40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t>2022/9/6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t>‹#›</a:t>
            </a:fld>
            <a:endParaRPr lang="zh-CN" altLang="en-US"/>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2956" y="255124"/>
            <a:ext cx="2248584" cy="635928"/>
          </a:xfrm>
          <a:prstGeom prst="rect">
            <a:avLst/>
          </a:prstGeom>
        </p:spPr>
      </p:pic>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t>2022/9/6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2956" y="255124"/>
            <a:ext cx="2248584" cy="635928"/>
          </a:xfrm>
          <a:prstGeom prst="rect">
            <a:avLst/>
          </a:prstGeom>
        </p:spPr>
      </p:pic>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Picture 3" descr="C:\Users\wangwengping\Desktop\logo1.png"/>
          <p:cNvPicPr>
            <a:picLocks noChangeAspect="1" noChangeArrowheads="1"/>
          </p:cNvPicPr>
          <p:nvPr userDrawn="1"/>
        </p:nvPicPr>
        <p:blipFill>
          <a:blip r:embed="rId2" cstate="print"/>
          <a:srcRect/>
          <a:stretch>
            <a:fillRect/>
          </a:stretch>
        </p:blipFill>
        <p:spPr bwMode="auto">
          <a:xfrm>
            <a:off x="10535631" y="161755"/>
            <a:ext cx="1224569" cy="1236832"/>
          </a:xfrm>
          <a:prstGeom prst="rect">
            <a:avLst/>
          </a:prstGeom>
          <a:noFill/>
          <a:ln w="9525">
            <a:noFill/>
            <a:miter lim="800000"/>
            <a:headEnd/>
            <a:tailEnd/>
          </a:ln>
        </p:spPr>
      </p:pic>
      <p:sp>
        <p:nvSpPr>
          <p:cNvPr id="2" name="标题 1"/>
          <p:cNvSpPr>
            <a:spLocks noGrp="1"/>
          </p:cNvSpPr>
          <p:nvPr>
            <p:ph type="title"/>
          </p:nvPr>
        </p:nvSpPr>
        <p:spPr>
          <a:xfrm>
            <a:off x="173508" y="881"/>
            <a:ext cx="11573813" cy="849126"/>
          </a:xfrm>
        </p:spPr>
        <p:txBody>
          <a:bodyPr>
            <a:normAutofit/>
          </a:bodyPr>
          <a:lstStyle>
            <a:lvl1pPr>
              <a:defRPr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838200" y="1520825"/>
            <a:ext cx="10515600" cy="47704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t>2022/9/6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t>‹#›</a:t>
            </a:fld>
            <a:endParaRPr lang="zh-CN" altLang="en-US"/>
          </a:p>
        </p:txBody>
      </p:sp>
      <p:sp>
        <p:nvSpPr>
          <p:cNvPr id="9" name="矩形 8"/>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2956" y="255124"/>
            <a:ext cx="2248584" cy="635928"/>
          </a:xfrm>
          <a:prstGeom prst="rect">
            <a:avLst/>
          </a:prstGeom>
        </p:spPr>
      </p:pic>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73510" y="12302"/>
            <a:ext cx="11637135" cy="819731"/>
          </a:xfrm>
        </p:spPr>
        <p:txBody>
          <a:bodyPr vert="horz" lIns="91440" tIns="45720" rIns="91440" bIns="45720" rtlCol="0" anchor="ctr">
            <a:normAutofit/>
          </a:bodyPr>
          <a:lstStyle>
            <a:lvl1pPr>
              <a:defRPr lang="zh-CN" altLang="en-US"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t>2022/9/6</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t>‹#›</a:t>
            </a:fld>
            <a:endParaRPr lang="zh-CN" altLang="en-US"/>
          </a:p>
        </p:txBody>
      </p:sp>
      <p:sp>
        <p:nvSpPr>
          <p:cNvPr id="8" name="矩形 7"/>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2956" y="255124"/>
            <a:ext cx="2248584" cy="635928"/>
          </a:xfrm>
          <a:prstGeom prst="rect">
            <a:avLst/>
          </a:prstGeom>
        </p:spPr>
      </p:pic>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t>2022/9/6</a:t>
            </a:fld>
            <a:endParaRPr lang="zh-CN" altLang="en-US"/>
          </a:p>
        </p:txBody>
      </p:sp>
      <p:sp>
        <p:nvSpPr>
          <p:cNvPr id="8" name="页脚占位符 7"/>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2956" y="255124"/>
            <a:ext cx="2248584" cy="635928"/>
          </a:xfrm>
          <a:prstGeom prst="rect">
            <a:avLst/>
          </a:prstGeom>
        </p:spPr>
      </p:pic>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t>2022/9/6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9B6DDD-08F0-436D-982C-F99374840B33}"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2956" y="255124"/>
            <a:ext cx="2248584" cy="635928"/>
          </a:xfrm>
          <a:prstGeom prst="rect">
            <a:avLst/>
          </a:prstGeom>
        </p:spPr>
      </p:pic>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t>2022/9/6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9B6DDD-08F0-436D-982C-F99374840B33}" type="slidenum">
              <a:rPr lang="zh-CN" altLang="en-US" smtClean="0"/>
              <a:t>‹#›</a:t>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2956" y="255124"/>
            <a:ext cx="2248584" cy="635928"/>
          </a:xfrm>
          <a:prstGeom prst="rect">
            <a:avLst/>
          </a:prstGeom>
        </p:spPr>
      </p:pic>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atin typeface="微软雅黑 Light" panose="020B0502040204020203" pitchFamily="34" charset="-122"/>
                <a:ea typeface="微软雅黑 Light" panose="020B0502040204020203" pitchFamily="34" charset="-122"/>
              </a:defRPr>
            </a:lvl1pPr>
            <a:lvl2pPr>
              <a:defRPr sz="2800">
                <a:latin typeface="微软雅黑 Light" panose="020B0502040204020203" pitchFamily="34" charset="-122"/>
                <a:ea typeface="微软雅黑 Light" panose="020B0502040204020203" pitchFamily="34" charset="-122"/>
              </a:defRPr>
            </a:lvl2pPr>
            <a:lvl3pPr>
              <a:defRPr sz="2400">
                <a:latin typeface="微软雅黑 Light" panose="020B0502040204020203" pitchFamily="34" charset="-122"/>
                <a:ea typeface="微软雅黑 Light" panose="020B0502040204020203" pitchFamily="34" charset="-122"/>
              </a:defRPr>
            </a:lvl3pPr>
            <a:lvl4pPr>
              <a:defRPr sz="2000">
                <a:latin typeface="微软雅黑 Light" panose="020B0502040204020203" pitchFamily="34" charset="-122"/>
                <a:ea typeface="微软雅黑 Light" panose="020B0502040204020203" pitchFamily="34" charset="-122"/>
              </a:defRPr>
            </a:lvl4pPr>
            <a:lvl5pPr>
              <a:defRPr sz="2000">
                <a:latin typeface="微软雅黑 Light" panose="020B0502040204020203" pitchFamily="34" charset="-122"/>
                <a:ea typeface="微软雅黑 Light" panose="020B0502040204020203"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t>2022/9/6</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2956" y="255124"/>
            <a:ext cx="2248584" cy="635928"/>
          </a:xfrm>
          <a:prstGeom prst="rect">
            <a:avLst/>
          </a:prstGeom>
        </p:spPr>
      </p:pic>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atin typeface="微软雅黑 Light" panose="020B0502040204020203" pitchFamily="34" charset="-122"/>
                <a:ea typeface="微软雅黑 Light" panose="020B0502040204020203"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t>2022/9/6</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2956" y="255124"/>
            <a:ext cx="2248584" cy="635928"/>
          </a:xfrm>
          <a:prstGeom prst="rect">
            <a:avLst/>
          </a:prstGeom>
        </p:spPr>
      </p:pic>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t>2022/9/6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2956" y="255124"/>
            <a:ext cx="2248584" cy="635928"/>
          </a:xfrm>
          <a:prstGeom prst="rect">
            <a:avLst/>
          </a:prstGeom>
        </p:spPr>
      </p:pic>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B6DDD-08F0-436D-982C-F99374840B3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55.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0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77.png"/><Relationship Id="rId4" Type="http://schemas.openxmlformats.org/officeDocument/2006/relationships/image" Target="../media/image176.png"/></Relationships>
</file>

<file path=ppt/slides/_rels/slide1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88.png"/><Relationship Id="rId4" Type="http://schemas.openxmlformats.org/officeDocument/2006/relationships/image" Target="../media/image187.png"/></Relationships>
</file>

<file path=ppt/slides/_rels/slide1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2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2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3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3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3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5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15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15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16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16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85.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9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7748" y="1778940"/>
            <a:ext cx="9876503" cy="2387600"/>
          </a:xfrm>
        </p:spPr>
        <p:txBody>
          <a:bodyPr anchor="ctr">
            <a:normAutofit/>
          </a:bodyPr>
          <a:lstStyle/>
          <a:p>
            <a:pPr>
              <a:lnSpc>
                <a:spcPct val="150000"/>
              </a:lnSpc>
            </a:pPr>
            <a:r>
              <a:rPr lang="en-US" altLang="zh-CN" sz="2500" dirty="0">
                <a:solidFill>
                  <a:srgbClr val="FF0000"/>
                </a:solidFill>
                <a:latin typeface="微软雅黑" panose="020B0503020204020204" pitchFamily="34" charset="-122"/>
                <a:ea typeface="微软雅黑" panose="020B0503020204020204" pitchFamily="34" charset="-122"/>
              </a:rPr>
              <a:t>&lt;</a:t>
            </a:r>
            <a:r>
              <a:rPr lang="en-US" altLang="zh-CN" sz="2500" dirty="0">
                <a:latin typeface="微软雅黑" panose="020B0503020204020204" pitchFamily="34" charset="-122"/>
                <a:ea typeface="微软雅黑" panose="020B0503020204020204" pitchFamily="34" charset="-122"/>
              </a:rPr>
              <a:t>Harmony OS</a:t>
            </a:r>
            <a:r>
              <a:rPr lang="en-US" altLang="zh-CN" sz="2500" dirty="0">
                <a:solidFill>
                  <a:srgbClr val="FF0000"/>
                </a:solidFill>
                <a:latin typeface="微软雅黑" panose="020B0503020204020204" pitchFamily="34" charset="-122"/>
                <a:ea typeface="微软雅黑" panose="020B0503020204020204" pitchFamily="34" charset="-122"/>
              </a:rPr>
              <a:t>&gt;</a:t>
            </a:r>
            <a:r>
              <a:rPr lang="zh-CN" altLang="en-US" sz="2500">
                <a:latin typeface="微软雅黑" panose="020B0503020204020204" pitchFamily="34" charset="-122"/>
                <a:ea typeface="微软雅黑" panose="020B0503020204020204" pitchFamily="34" charset="-122"/>
              </a:rPr>
              <a:t/>
            </a:r>
            <a:br>
              <a:rPr lang="zh-CN" altLang="en-US" sz="2500">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鸿蒙软件应用开发技术</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048467" y="6125318"/>
            <a:ext cx="6095064" cy="246221"/>
          </a:xfrm>
          <a:prstGeom prst="rect">
            <a:avLst/>
          </a:prstGeom>
          <a:noFill/>
        </p:spPr>
        <p:txBody>
          <a:bodyPr wrap="square">
            <a:spAutoFit/>
          </a:bodyPr>
          <a:lstStyle/>
          <a:p>
            <a:pPr algn="ctr"/>
            <a:r>
              <a:rPr lang="en-US" altLang="zh-CN" sz="1000" b="0" i="0" dirty="0">
                <a:solidFill>
                  <a:srgbClr val="333333"/>
                </a:solidFill>
                <a:effectLst/>
                <a:latin typeface="PingFang SC"/>
              </a:rPr>
              <a:t>Copyright © </a:t>
            </a:r>
            <a:r>
              <a:rPr lang="zh-CN" altLang="en-US" sz="1000" b="0" i="0" dirty="0">
                <a:solidFill>
                  <a:srgbClr val="333333"/>
                </a:solidFill>
                <a:effectLst/>
                <a:latin typeface="PingFang SC"/>
              </a:rPr>
              <a:t>北京中软国际教育科技股份有限公司</a:t>
            </a:r>
            <a:r>
              <a:rPr lang="en-US" altLang="zh-CN" sz="1000" b="0" i="0" dirty="0">
                <a:solidFill>
                  <a:srgbClr val="333333"/>
                </a:solidFill>
                <a:effectLst/>
                <a:latin typeface="PingFang SC"/>
              </a:rPr>
              <a:t>. All rights reserved.</a:t>
            </a:r>
            <a:endParaRPr lang="zh-CN" altLang="en-US" sz="1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45546" y="290903"/>
            <a:ext cx="6798187"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第</a:t>
            </a:r>
            <a:r>
              <a:rPr lang="en-US" altLang="zh-CN" sz="2200" b="1" dirty="0">
                <a:latin typeface="微软雅黑" panose="020B0503020204020204" pitchFamily="34" charset="-122"/>
                <a:ea typeface="微软雅黑" panose="020B0503020204020204" pitchFamily="34" charset="-122"/>
              </a:rPr>
              <a:t>2</a:t>
            </a:r>
            <a:r>
              <a:rPr lang="zh-CN" altLang="en-US" sz="2200" b="1" dirty="0">
                <a:latin typeface="微软雅黑" panose="020B0503020204020204" pitchFamily="34" charset="-122"/>
                <a:ea typeface="微软雅黑" panose="020B0503020204020204" pitchFamily="34" charset="-122"/>
              </a:rPr>
              <a:t>节：</a:t>
            </a:r>
            <a:r>
              <a:rPr lang="en-US" altLang="zh-CN" sz="2200" b="1" dirty="0">
                <a:latin typeface="微软雅黑" panose="020B0503020204020204" pitchFamily="34" charset="-122"/>
                <a:ea typeface="微软雅黑" panose="020B0503020204020204" pitchFamily="34" charset="-122"/>
                <a:sym typeface="+mn-ea"/>
              </a:rPr>
              <a:t>Java UI</a:t>
            </a:r>
            <a:r>
              <a:rPr lang="zh-CN" altLang="en-US" sz="2200" b="1" dirty="0">
                <a:latin typeface="微软雅黑" panose="020B0503020204020204" pitchFamily="34" charset="-122"/>
                <a:ea typeface="微软雅黑" panose="020B0503020204020204" pitchFamily="34" charset="-122"/>
                <a:sym typeface="+mn-ea"/>
              </a:rPr>
              <a:t>框架基础</a:t>
            </a:r>
          </a:p>
        </p:txBody>
      </p:sp>
      <p:sp>
        <p:nvSpPr>
          <p:cNvPr id="11" name="文本框 10"/>
          <p:cNvSpPr txBox="1"/>
          <p:nvPr/>
        </p:nvSpPr>
        <p:spPr>
          <a:xfrm>
            <a:off x="708660" y="1619885"/>
            <a:ext cx="8418195" cy="2584450"/>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框架概述</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：组件树</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LayoutConfig</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开发说明</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resources目录</a:t>
            </a:r>
          </a:p>
          <a:p>
            <a:pPr algn="l" fontAlgn="auto">
              <a:lnSpc>
                <a:spcPct val="150000"/>
              </a:lnSpc>
              <a:buClrTx/>
              <a:buSzTx/>
            </a:pPr>
            <a:endParaRPr 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387350" y="1301115"/>
            <a:ext cx="3441065" cy="4770755"/>
          </a:xfrm>
          <a:prstGeom prst="rect">
            <a:avLst/>
          </a:prstGeom>
        </p:spPr>
      </p:pic>
      <p:pic>
        <p:nvPicPr>
          <p:cNvPr id="5" name="图片 4"/>
          <p:cNvPicPr>
            <a:picLocks noChangeAspect="1"/>
          </p:cNvPicPr>
          <p:nvPr/>
        </p:nvPicPr>
        <p:blipFill>
          <a:blip r:embed="rId3"/>
          <a:stretch>
            <a:fillRect/>
          </a:stretch>
        </p:blipFill>
        <p:spPr>
          <a:xfrm>
            <a:off x="4269740" y="821690"/>
            <a:ext cx="4237990" cy="5513070"/>
          </a:xfrm>
          <a:prstGeom prst="rect">
            <a:avLst/>
          </a:prstGeom>
        </p:spPr>
      </p:pic>
      <p:pic>
        <p:nvPicPr>
          <p:cNvPr id="6" name="图片 5"/>
          <p:cNvPicPr>
            <a:picLocks noChangeAspect="1"/>
          </p:cNvPicPr>
          <p:nvPr/>
        </p:nvPicPr>
        <p:blipFill>
          <a:blip r:embed="rId4"/>
          <a:stretch>
            <a:fillRect/>
          </a:stretch>
        </p:blipFill>
        <p:spPr>
          <a:xfrm>
            <a:off x="9140825" y="1917700"/>
            <a:ext cx="2630805" cy="4076700"/>
          </a:xfrm>
          <a:prstGeom prst="rect">
            <a:avLst/>
          </a:prstGeom>
        </p:spPr>
      </p:pic>
    </p:spTree>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4727" y="17596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3-23</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PageSliderIndicator</a:t>
            </a:r>
          </a:p>
        </p:txBody>
      </p:sp>
      <p:sp>
        <p:nvSpPr>
          <p:cNvPr id="8" name="文本框 7"/>
          <p:cNvSpPr txBox="1"/>
          <p:nvPr/>
        </p:nvSpPr>
        <p:spPr>
          <a:xfrm>
            <a:off x="113665" y="874395"/>
            <a:ext cx="11817350"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PageSliderIndicator，需配合PageSlider使用，指示在PageSlider中展示哪个界面。</a:t>
            </a:r>
          </a:p>
          <a:p>
            <a:pPr indent="0" fontAlgn="auto">
              <a:lnSpc>
                <a:spcPct val="150000"/>
              </a:lnSpc>
              <a:buFont typeface="Wingdings" panose="05000000000000000000" pitchFamily="2" charset="2"/>
              <a:buNone/>
            </a:pPr>
            <a:r>
              <a:rPr sz="1600" dirty="0">
                <a:latin typeface="微软雅黑" panose="020B0503020204020204" pitchFamily="34" charset="-122"/>
                <a:ea typeface="微软雅黑" panose="020B0503020204020204" pitchFamily="34" charset="-122"/>
                <a:sym typeface="+mn-ea"/>
              </a:rPr>
              <a:t>PageSliderIndicator的创建和使用</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在PageSlider布局文件的基础上创建PageSliderIndicator。</a:t>
            </a:r>
          </a:p>
        </p:txBody>
      </p:sp>
      <p:pic>
        <p:nvPicPr>
          <p:cNvPr id="3" name="图片 2"/>
          <p:cNvPicPr>
            <a:picLocks noChangeAspect="1"/>
          </p:cNvPicPr>
          <p:nvPr>
            <p:custDataLst>
              <p:tags r:id="rId1"/>
            </p:custDataLst>
          </p:nvPr>
        </p:nvPicPr>
        <p:blipFill>
          <a:blip r:embed="rId4"/>
          <a:stretch>
            <a:fillRect/>
          </a:stretch>
        </p:blipFill>
        <p:spPr>
          <a:xfrm>
            <a:off x="3508375" y="2185670"/>
            <a:ext cx="4772025" cy="43268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564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在已适配PageSlider的数据结构的Java代码中添加配置PageSliderIndicator导航点。</a:t>
            </a:r>
          </a:p>
        </p:txBody>
      </p:sp>
      <p:pic>
        <p:nvPicPr>
          <p:cNvPr id="2" name="图片 1"/>
          <p:cNvPicPr>
            <a:picLocks noChangeAspect="1"/>
          </p:cNvPicPr>
          <p:nvPr/>
        </p:nvPicPr>
        <p:blipFill>
          <a:blip r:embed="rId2"/>
          <a:stretch>
            <a:fillRect/>
          </a:stretch>
        </p:blipFill>
        <p:spPr>
          <a:xfrm>
            <a:off x="407035" y="1559560"/>
            <a:ext cx="6088380" cy="4581525"/>
          </a:xfrm>
          <a:prstGeom prst="rect">
            <a:avLst/>
          </a:prstGeom>
        </p:spPr>
      </p:pic>
      <p:pic>
        <p:nvPicPr>
          <p:cNvPr id="4" name="图片 3"/>
          <p:cNvPicPr>
            <a:picLocks noChangeAspect="1"/>
          </p:cNvPicPr>
          <p:nvPr/>
        </p:nvPicPr>
        <p:blipFill>
          <a:blip r:embed="rId3"/>
          <a:stretch>
            <a:fillRect/>
          </a:stretch>
        </p:blipFill>
        <p:spPr>
          <a:xfrm>
            <a:off x="8044815" y="1380490"/>
            <a:ext cx="2840990" cy="2439035"/>
          </a:xfrm>
          <a:prstGeom prst="rect">
            <a:avLst/>
          </a:prstGeom>
        </p:spPr>
      </p:pic>
      <p:pic>
        <p:nvPicPr>
          <p:cNvPr id="5" name="图片 4"/>
          <p:cNvPicPr>
            <a:picLocks noChangeAspect="1"/>
          </p:cNvPicPr>
          <p:nvPr/>
        </p:nvPicPr>
        <p:blipFill>
          <a:blip r:embed="rId4"/>
          <a:stretch>
            <a:fillRect/>
          </a:stretch>
        </p:blipFill>
        <p:spPr>
          <a:xfrm>
            <a:off x="7981950" y="4053840"/>
            <a:ext cx="2903855" cy="2352675"/>
          </a:xfrm>
          <a:prstGeom prst="rect">
            <a:avLst/>
          </a:prstGeom>
        </p:spPr>
      </p:pic>
    </p:spTree>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06120"/>
            <a:ext cx="12192000" cy="4770755"/>
          </a:xfrm>
        </p:spPr>
        <p:txBody>
          <a:bodyPr>
            <a:norm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设置导航点的背景</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除了上述使用Java创建背景外，也可以使用XML方式创建。</a:t>
            </a:r>
          </a:p>
          <a:p>
            <a:pPr marL="0" indent="0">
              <a:buNone/>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在graphic文件夹下创建selected_page_bg_element.xml</a:t>
            </a:r>
          </a:p>
          <a:p>
            <a:pPr marL="0" indent="0">
              <a:buNone/>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在graphic文件夹下创建unselected_page_bg_element.xml</a:t>
            </a:r>
          </a:p>
        </p:txBody>
      </p:sp>
      <p:pic>
        <p:nvPicPr>
          <p:cNvPr id="4" name="图片 3"/>
          <p:cNvPicPr>
            <a:picLocks noChangeAspect="1"/>
          </p:cNvPicPr>
          <p:nvPr/>
        </p:nvPicPr>
        <p:blipFill>
          <a:blip r:embed="rId2"/>
          <a:stretch>
            <a:fillRect/>
          </a:stretch>
        </p:blipFill>
        <p:spPr>
          <a:xfrm>
            <a:off x="1814195" y="2198370"/>
            <a:ext cx="4029075" cy="2174240"/>
          </a:xfrm>
          <a:prstGeom prst="rect">
            <a:avLst/>
          </a:prstGeom>
        </p:spPr>
      </p:pic>
      <p:pic>
        <p:nvPicPr>
          <p:cNvPr id="5" name="图片 4"/>
          <p:cNvPicPr>
            <a:picLocks noChangeAspect="1"/>
          </p:cNvPicPr>
          <p:nvPr/>
        </p:nvPicPr>
        <p:blipFill>
          <a:blip r:embed="rId3"/>
          <a:stretch>
            <a:fillRect/>
          </a:stretch>
        </p:blipFill>
        <p:spPr>
          <a:xfrm>
            <a:off x="1694180" y="4889500"/>
            <a:ext cx="4422140" cy="1879600"/>
          </a:xfrm>
          <a:prstGeom prst="rect">
            <a:avLst/>
          </a:prstGeom>
        </p:spPr>
      </p:pic>
      <p:pic>
        <p:nvPicPr>
          <p:cNvPr id="6" name="图片 5"/>
          <p:cNvPicPr>
            <a:picLocks noChangeAspect="1"/>
          </p:cNvPicPr>
          <p:nvPr/>
        </p:nvPicPr>
        <p:blipFill>
          <a:blip r:embed="rId4"/>
          <a:stretch>
            <a:fillRect/>
          </a:stretch>
        </p:blipFill>
        <p:spPr>
          <a:xfrm>
            <a:off x="7094855" y="905510"/>
            <a:ext cx="4625340" cy="3467100"/>
          </a:xfrm>
          <a:prstGeom prst="rect">
            <a:avLst/>
          </a:prstGeom>
        </p:spPr>
      </p:pic>
      <p:pic>
        <p:nvPicPr>
          <p:cNvPr id="7" name="图片 6"/>
          <p:cNvPicPr>
            <a:picLocks noChangeAspect="1"/>
          </p:cNvPicPr>
          <p:nvPr/>
        </p:nvPicPr>
        <p:blipFill>
          <a:blip r:embed="rId5"/>
          <a:stretch>
            <a:fillRect/>
          </a:stretch>
        </p:blipFill>
        <p:spPr>
          <a:xfrm>
            <a:off x="7589520" y="4487545"/>
            <a:ext cx="4000500" cy="2115820"/>
          </a:xfrm>
          <a:prstGeom prst="rect">
            <a:avLst/>
          </a:prstGeom>
        </p:spPr>
      </p:pic>
    </p:spTree>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1087" y="28137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3-24</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WebView</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（需要真机演示）</a:t>
            </a:r>
            <a:endParaRPr lang="en-US" altLang="zh-CN" sz="2400" dirty="0">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71450" y="941705"/>
            <a:ext cx="11913235" cy="304609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WebView提供在应用中集成Web页面的能力。</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说明</a:t>
            </a:r>
          </a:p>
          <a:p>
            <a:pPr indent="0" fontAlgn="auto">
              <a:lnSpc>
                <a:spcPct val="150000"/>
              </a:lnSpc>
              <a:buFont typeface="Wingdings" panose="05000000000000000000" pitchFamily="2" charset="2"/>
              <a:buNone/>
            </a:pPr>
            <a:r>
              <a:rPr lang="en-US" sz="1600" dirty="0">
                <a:latin typeface="微软雅黑" panose="020B0503020204020204" pitchFamily="34" charset="-122"/>
                <a:ea typeface="微软雅黑" panose="020B0503020204020204" pitchFamily="34" charset="-122"/>
                <a:sym typeface="+mn-ea"/>
              </a:rPr>
              <a:t>     </a:t>
            </a:r>
            <a:r>
              <a:rPr sz="1600" dirty="0">
                <a:latin typeface="微软雅黑" panose="020B0503020204020204" pitchFamily="34" charset="-122"/>
                <a:ea typeface="微软雅黑" panose="020B0503020204020204" pitchFamily="34" charset="-122"/>
                <a:sym typeface="+mn-ea"/>
              </a:rPr>
              <a:t>请使用真机或模拟器运行查看WebView效果，预览器不支持WebView显示。</a:t>
            </a:r>
          </a:p>
          <a:p>
            <a:pPr indent="0" fontAlgn="auto">
              <a:lnSpc>
                <a:spcPct val="150000"/>
              </a:lnSpc>
              <a:buFont typeface="Wingdings" panose="05000000000000000000" pitchFamily="2" charset="2"/>
              <a:buNone/>
            </a:pPr>
            <a:r>
              <a:rPr lang="en-US" sz="1600" dirty="0">
                <a:latin typeface="微软雅黑" panose="020B0503020204020204" pitchFamily="34" charset="-122"/>
                <a:ea typeface="微软雅黑" panose="020B0503020204020204" pitchFamily="34" charset="-122"/>
                <a:sym typeface="+mn-ea"/>
              </a:rPr>
              <a:t>     </a:t>
            </a:r>
            <a:r>
              <a:rPr sz="1600" dirty="0">
                <a:latin typeface="微软雅黑" panose="020B0503020204020204" pitchFamily="34" charset="-122"/>
                <a:ea typeface="微软雅黑" panose="020B0503020204020204" pitchFamily="34" charset="-122"/>
                <a:sym typeface="+mn-ea"/>
              </a:rPr>
              <a:t>只有预置WebView能力的真机设备才支持WebView功能。具体请以实际设备支持情况为准。智能穿戴设备不支持WebView。</a:t>
            </a:r>
          </a:p>
          <a:p>
            <a:pPr indent="0" fontAlgn="auto">
              <a:lnSpc>
                <a:spcPct val="150000"/>
              </a:lnSpc>
              <a:buFont typeface="Wingdings" panose="05000000000000000000" pitchFamily="2" charset="2"/>
              <a:buNone/>
            </a:pPr>
            <a:endParaRPr sz="1600"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pitchFamily="2" charset="2"/>
              <a:buNone/>
            </a:pPr>
            <a:r>
              <a:rPr sz="1600" dirty="0">
                <a:latin typeface="微软雅黑" panose="020B0503020204020204" pitchFamily="34" charset="-122"/>
                <a:ea typeface="微软雅黑" panose="020B0503020204020204" pitchFamily="34" charset="-122"/>
                <a:sym typeface="+mn-ea"/>
              </a:rPr>
              <a:t>WebView的使用方法</a:t>
            </a:r>
          </a:p>
          <a:p>
            <a:pPr lvl="1" indent="0" fontAlgn="auto">
              <a:lnSpc>
                <a:spcPct val="150000"/>
              </a:lnSpc>
              <a:buFont typeface="Wingdings" panose="05000000000000000000" pitchFamily="2" charset="2"/>
              <a:buNone/>
            </a:pPr>
            <a:r>
              <a:rPr sz="1600" dirty="0">
                <a:latin typeface="微软雅黑" panose="020B0503020204020204" pitchFamily="34" charset="-122"/>
                <a:ea typeface="微软雅黑" panose="020B0503020204020204" pitchFamily="34" charset="-122"/>
                <a:sym typeface="+mn-ea"/>
              </a:rPr>
              <a:t>WebView派生于通用组件Component，可以像普通组件一样进行使用。</a:t>
            </a:r>
          </a:p>
          <a:p>
            <a:pPr lvl="1" indent="0" fontAlgn="auto">
              <a:lnSpc>
                <a:spcPct val="150000"/>
              </a:lnSpc>
              <a:buFont typeface="Wingdings" panose="05000000000000000000" pitchFamily="2" charset="2"/>
              <a:buNone/>
            </a:pPr>
            <a:r>
              <a:rPr sz="1600" dirty="0">
                <a:latin typeface="微软雅黑" panose="020B0503020204020204" pitchFamily="34" charset="-122"/>
                <a:ea typeface="微软雅黑" panose="020B0503020204020204" pitchFamily="34" charset="-122"/>
                <a:sym typeface="+mn-ea"/>
              </a:rPr>
              <a:t>在使用WebView时需要配置应用的网络权限。打开“entry &gt; src &gt; main &gt; config.json”,并添加如下配置。</a:t>
            </a:r>
          </a:p>
        </p:txBody>
      </p:sp>
      <p:pic>
        <p:nvPicPr>
          <p:cNvPr id="3" name="图片 2"/>
          <p:cNvPicPr>
            <a:picLocks noChangeAspect="1"/>
          </p:cNvPicPr>
          <p:nvPr/>
        </p:nvPicPr>
        <p:blipFill>
          <a:blip r:embed="rId3"/>
          <a:stretch>
            <a:fillRect/>
          </a:stretch>
        </p:blipFill>
        <p:spPr>
          <a:xfrm>
            <a:off x="3289300" y="3987800"/>
            <a:ext cx="5286375" cy="26898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06120"/>
            <a:ext cx="12192000" cy="4770755"/>
          </a:xfrm>
        </p:spPr>
        <p:txBody>
          <a:bodyPr>
            <a:norm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在layout目录下的xml文件中创建WebView</a:t>
            </a: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在Java代码中，使用load方法加载Web页面</a:t>
            </a:r>
          </a:p>
        </p:txBody>
      </p:sp>
      <p:pic>
        <p:nvPicPr>
          <p:cNvPr id="4" name="图片 3"/>
          <p:cNvPicPr>
            <a:picLocks noChangeAspect="1"/>
          </p:cNvPicPr>
          <p:nvPr/>
        </p:nvPicPr>
        <p:blipFill>
          <a:blip r:embed="rId2"/>
          <a:stretch>
            <a:fillRect/>
          </a:stretch>
        </p:blipFill>
        <p:spPr>
          <a:xfrm>
            <a:off x="4582160" y="1177290"/>
            <a:ext cx="4810125" cy="2882900"/>
          </a:xfrm>
          <a:prstGeom prst="rect">
            <a:avLst/>
          </a:prstGeom>
        </p:spPr>
      </p:pic>
      <p:pic>
        <p:nvPicPr>
          <p:cNvPr id="5" name="图片 4"/>
          <p:cNvPicPr>
            <a:picLocks noChangeAspect="1"/>
          </p:cNvPicPr>
          <p:nvPr/>
        </p:nvPicPr>
        <p:blipFill>
          <a:blip r:embed="rId3"/>
          <a:stretch>
            <a:fillRect/>
          </a:stretch>
        </p:blipFill>
        <p:spPr>
          <a:xfrm>
            <a:off x="4328160" y="4384040"/>
            <a:ext cx="6122035" cy="2407285"/>
          </a:xfrm>
          <a:prstGeom prst="rect">
            <a:avLst/>
          </a:prstGeom>
        </p:spPr>
      </p:pic>
    </p:spTree>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1087" y="28137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3-25</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自定义组件(</a:t>
            </a:r>
            <a:r>
              <a:rPr lang="zh-CN" altLang="en-US" sz="2400" dirty="0">
                <a:latin typeface="微软雅黑" panose="020B0503020204020204" pitchFamily="34" charset="-122"/>
                <a:ea typeface="微软雅黑" panose="020B0503020204020204" pitchFamily="34" charset="-122"/>
                <a:sym typeface="+mn-ea"/>
              </a:rPr>
              <a:t>只做了解</a:t>
            </a:r>
            <a:r>
              <a:rPr lang="en-US" altLang="zh-CN" sz="2400" dirty="0">
                <a:latin typeface="微软雅黑" panose="020B0503020204020204" pitchFamily="34" charset="-122"/>
                <a:ea typeface="微软雅黑" panose="020B0503020204020204" pitchFamily="34" charset="-122"/>
                <a:sym typeface="+mn-ea"/>
              </a:rPr>
              <a:t>)</a:t>
            </a:r>
          </a:p>
        </p:txBody>
      </p:sp>
      <p:sp>
        <p:nvSpPr>
          <p:cNvPr id="8" name="文本框 7"/>
          <p:cNvSpPr txBox="1"/>
          <p:nvPr/>
        </p:nvSpPr>
        <p:spPr>
          <a:xfrm>
            <a:off x="171450" y="941705"/>
            <a:ext cx="11913235"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当Java UI框架提供的组件无法满足设计需求时，可以创建自定义组件，根据设计需求添加绘制任务，并定义组件的属性及事件响应，完成组件的自定义。</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常用接口</a:t>
            </a:r>
          </a:p>
        </p:txBody>
      </p:sp>
      <p:pic>
        <p:nvPicPr>
          <p:cNvPr id="2" name="图片 1"/>
          <p:cNvPicPr>
            <a:picLocks noChangeAspect="1"/>
          </p:cNvPicPr>
          <p:nvPr/>
        </p:nvPicPr>
        <p:blipFill>
          <a:blip r:embed="rId3"/>
          <a:stretch>
            <a:fillRect/>
          </a:stretch>
        </p:blipFill>
        <p:spPr>
          <a:xfrm>
            <a:off x="1830070" y="2140585"/>
            <a:ext cx="8391525" cy="38957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08025"/>
            <a:ext cx="12192000" cy="4770755"/>
          </a:xfrm>
        </p:spPr>
        <p:txBody>
          <a:bodyPr/>
          <a:lstStyle/>
          <a:p>
            <a:r>
              <a:rPr lang="zh-CN" altLang="en-US" sz="1600">
                <a:latin typeface="微软雅黑" panose="020B0503020204020204" pitchFamily="34" charset="-122"/>
                <a:ea typeface="微软雅黑" panose="020B0503020204020204" pitchFamily="34" charset="-122"/>
              </a:rPr>
              <a:t>如何实现自定义组件</a:t>
            </a:r>
          </a:p>
          <a:p>
            <a:r>
              <a:rPr lang="zh-CN" altLang="en-US" sz="1600">
                <a:latin typeface="微软雅黑" panose="020B0503020204020204" pitchFamily="34" charset="-122"/>
                <a:ea typeface="微软雅黑" panose="020B0503020204020204" pitchFamily="34" charset="-122"/>
              </a:rPr>
              <a:t>下面以自定义圆环组件为例，介绍自定义组件的通用配置方法：在屏幕中绘制圆环，并实现点击改变圆环颜色的功能。</a:t>
            </a:r>
          </a:p>
        </p:txBody>
      </p:sp>
      <p:pic>
        <p:nvPicPr>
          <p:cNvPr id="4" name="图片 3"/>
          <p:cNvPicPr>
            <a:picLocks noChangeAspect="1"/>
          </p:cNvPicPr>
          <p:nvPr/>
        </p:nvPicPr>
        <p:blipFill>
          <a:blip r:embed="rId2"/>
          <a:stretch>
            <a:fillRect/>
          </a:stretch>
        </p:blipFill>
        <p:spPr>
          <a:xfrm>
            <a:off x="215265" y="1746250"/>
            <a:ext cx="3478530" cy="4912995"/>
          </a:xfrm>
          <a:prstGeom prst="rect">
            <a:avLst/>
          </a:prstGeom>
        </p:spPr>
      </p:pic>
      <p:pic>
        <p:nvPicPr>
          <p:cNvPr id="5" name="图片 4"/>
          <p:cNvPicPr>
            <a:picLocks noChangeAspect="1"/>
          </p:cNvPicPr>
          <p:nvPr/>
        </p:nvPicPr>
        <p:blipFill>
          <a:blip r:embed="rId3"/>
          <a:stretch>
            <a:fillRect/>
          </a:stretch>
        </p:blipFill>
        <p:spPr>
          <a:xfrm>
            <a:off x="8819515" y="1889125"/>
            <a:ext cx="2938780" cy="2408555"/>
          </a:xfrm>
          <a:prstGeom prst="rect">
            <a:avLst/>
          </a:prstGeom>
        </p:spPr>
      </p:pic>
      <p:pic>
        <p:nvPicPr>
          <p:cNvPr id="6" name="图片 5"/>
          <p:cNvPicPr>
            <a:picLocks noChangeAspect="1"/>
          </p:cNvPicPr>
          <p:nvPr/>
        </p:nvPicPr>
        <p:blipFill>
          <a:blip r:embed="rId4"/>
          <a:stretch>
            <a:fillRect/>
          </a:stretch>
        </p:blipFill>
        <p:spPr>
          <a:xfrm>
            <a:off x="4001135" y="1820545"/>
            <a:ext cx="3988435" cy="4838700"/>
          </a:xfrm>
          <a:prstGeom prst="rect">
            <a:avLst/>
          </a:prstGeom>
        </p:spPr>
      </p:pic>
      <p:pic>
        <p:nvPicPr>
          <p:cNvPr id="7" name="图片 6"/>
          <p:cNvPicPr>
            <a:picLocks noChangeAspect="1"/>
          </p:cNvPicPr>
          <p:nvPr/>
        </p:nvPicPr>
        <p:blipFill>
          <a:blip r:embed="rId5"/>
          <a:stretch>
            <a:fillRect/>
          </a:stretch>
        </p:blipFill>
        <p:spPr>
          <a:xfrm>
            <a:off x="8802370" y="4352925"/>
            <a:ext cx="2973705" cy="2306320"/>
          </a:xfrm>
          <a:prstGeom prst="rect">
            <a:avLst/>
          </a:prstGeom>
        </p:spPr>
      </p:pic>
    </p:spTree>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771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场景示例</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利用自定义组件，绘制环形进度控制器，可通过滑动改变当前进度，也可响应进度的改变，UI显示的样式也可通过设置属性进行调整。</a:t>
            </a:r>
          </a:p>
        </p:txBody>
      </p:sp>
      <p:pic>
        <p:nvPicPr>
          <p:cNvPr id="4" name="图片 3"/>
          <p:cNvPicPr>
            <a:picLocks noChangeAspect="1"/>
          </p:cNvPicPr>
          <p:nvPr/>
        </p:nvPicPr>
        <p:blipFill>
          <a:blip r:embed="rId2"/>
          <a:stretch>
            <a:fillRect/>
          </a:stretch>
        </p:blipFill>
        <p:spPr>
          <a:xfrm>
            <a:off x="349885" y="2056130"/>
            <a:ext cx="3896995" cy="4656455"/>
          </a:xfrm>
          <a:prstGeom prst="rect">
            <a:avLst/>
          </a:prstGeom>
        </p:spPr>
      </p:pic>
      <p:pic>
        <p:nvPicPr>
          <p:cNvPr id="5" name="图片 4"/>
          <p:cNvPicPr>
            <a:picLocks noChangeAspect="1"/>
          </p:cNvPicPr>
          <p:nvPr/>
        </p:nvPicPr>
        <p:blipFill>
          <a:blip r:embed="rId3"/>
          <a:stretch>
            <a:fillRect/>
          </a:stretch>
        </p:blipFill>
        <p:spPr>
          <a:xfrm>
            <a:off x="4684395" y="2118360"/>
            <a:ext cx="3844290" cy="4531360"/>
          </a:xfrm>
          <a:prstGeom prst="rect">
            <a:avLst/>
          </a:prstGeom>
        </p:spPr>
      </p:pic>
      <p:pic>
        <p:nvPicPr>
          <p:cNvPr id="6" name="图片 5"/>
          <p:cNvPicPr>
            <a:picLocks noChangeAspect="1"/>
          </p:cNvPicPr>
          <p:nvPr/>
        </p:nvPicPr>
        <p:blipFill>
          <a:blip r:embed="rId4"/>
          <a:stretch>
            <a:fillRect/>
          </a:stretch>
        </p:blipFill>
        <p:spPr>
          <a:xfrm>
            <a:off x="9098915" y="2056130"/>
            <a:ext cx="2686050" cy="2249170"/>
          </a:xfrm>
          <a:prstGeom prst="rect">
            <a:avLst/>
          </a:prstGeom>
        </p:spPr>
      </p:pic>
      <p:pic>
        <p:nvPicPr>
          <p:cNvPr id="7" name="图片 6"/>
          <p:cNvPicPr>
            <a:picLocks noChangeAspect="1"/>
          </p:cNvPicPr>
          <p:nvPr/>
        </p:nvPicPr>
        <p:blipFill>
          <a:blip r:embed="rId5"/>
          <a:stretch>
            <a:fillRect/>
          </a:stretch>
        </p:blipFill>
        <p:spPr>
          <a:xfrm>
            <a:off x="9087485" y="4408805"/>
            <a:ext cx="2709545" cy="2449195"/>
          </a:xfrm>
          <a:prstGeom prst="rect">
            <a:avLst/>
          </a:prstGeom>
        </p:spPr>
      </p:pic>
    </p:spTree>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08742" y="530933"/>
            <a:ext cx="6098458"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本节总结</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838200" y="1610360"/>
            <a:ext cx="8418195" cy="2536400"/>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中常用组件有哪些分类？</a:t>
            </a:r>
          </a:p>
          <a:p>
            <a:pPr marL="285750" indent="-285750" algn="l" fontAlgn="auto">
              <a:lnSpc>
                <a:spcPct val="150000"/>
              </a:lnSpc>
              <a:buClrTx/>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所有组件的基类是谁？有哪些常用属性？</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Text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TextField</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有什么区别？</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Button</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上可以放置图片吗？</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ProgressBar</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设置进度值是哪个属性？</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ListContainer</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的开发步骤是什么？</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7417" y="186128"/>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2-1</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框架概述</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0" y="1003935"/>
            <a:ext cx="12192000" cy="526224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应用将在屏幕上显示一个用户界面，该界面用来显示所有可被用户查看和交互的内容。</a:t>
            </a:r>
          </a:p>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应用中所有的用户界面元素都是由</a:t>
            </a:r>
            <a:r>
              <a:rPr lang="en-US" altLang="zh-CN" sz="1600" dirty="0">
                <a:solidFill>
                  <a:srgbClr val="FF0000"/>
                </a:solidFill>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和</a:t>
            </a:r>
            <a:r>
              <a:rPr lang="en-US" altLang="zh-CN" sz="1600" dirty="0" err="1">
                <a:solidFill>
                  <a:srgbClr val="FF0000"/>
                </a:solidFill>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对象构成：</a:t>
            </a:r>
            <a:endParaRPr lang="en-US" altLang="zh-CN" sz="1600" dirty="0">
              <a:latin typeface="微软雅黑" panose="020B0503020204020204" pitchFamily="34" charset="-122"/>
              <a:ea typeface="微软雅黑" panose="020B0503020204020204" pitchFamily="34" charset="-122"/>
              <a:sym typeface="+mn-ea"/>
            </a:endParaRPr>
          </a:p>
          <a:p>
            <a:pPr marL="742950" lvl="1"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是绘制在屏幕上的一个对象，用户能与之交互；</a:t>
            </a:r>
            <a:endParaRPr lang="en-US" altLang="zh-CN" sz="1600" dirty="0">
              <a:latin typeface="微软雅黑" panose="020B0503020204020204" pitchFamily="34" charset="-122"/>
              <a:ea typeface="微软雅黑" panose="020B0503020204020204" pitchFamily="34" charset="-122"/>
              <a:sym typeface="+mn-ea"/>
            </a:endParaRPr>
          </a:p>
          <a:p>
            <a:pPr marL="742950" lvl="1" indent="-285750">
              <a:lnSpc>
                <a:spcPct val="150000"/>
              </a:lnSpc>
              <a:buFont typeface="Wingdings" panose="05000000000000000000" pitchFamily="2" charset="2"/>
              <a:buChar char="Ø"/>
            </a:pP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是一个用于容纳其他</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和</a:t>
            </a: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对象的容器。</a:t>
            </a:r>
          </a:p>
          <a:p>
            <a:pPr marL="742950" lvl="1" indent="-285750">
              <a:lnSpc>
                <a:spcPct val="150000"/>
              </a:lnSpc>
              <a:buFont typeface="Wingdings" panose="05000000000000000000" pitchFamily="2" charset="2"/>
              <a:buChar char="Ø"/>
            </a:pPr>
            <a:endParaRPr lang="zh-CN" altLang="en-US" sz="1600" dirty="0">
              <a:latin typeface="微软雅黑" panose="020B0503020204020204" pitchFamily="34" charset="-122"/>
              <a:ea typeface="微软雅黑" panose="020B0503020204020204" pitchFamily="34" charset="-122"/>
              <a:sym typeface="+mn-ea"/>
            </a:endParaRPr>
          </a:p>
          <a:p>
            <a:pPr marL="742950" lvl="1" indent="-285750">
              <a:lnSpc>
                <a:spcPct val="150000"/>
              </a:lnSpc>
              <a:buFont typeface="Wingdings" panose="05000000000000000000" pitchFamily="2" charset="2"/>
              <a:buChar char="Ø"/>
            </a:pPr>
            <a:endParaRPr lang="zh-CN" altLang="en-US"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：提供内容显示，是界面中所有组件的基类，开发者可以给</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设置事件处理回调来创建一个可交互的组件。</a:t>
            </a:r>
            <a:r>
              <a:rPr lang="en-US" altLang="zh-CN" sz="1600" dirty="0">
                <a:latin typeface="微软雅黑" panose="020B0503020204020204" pitchFamily="34" charset="-122"/>
                <a:ea typeface="微软雅黑" panose="020B0503020204020204" pitchFamily="34" charset="-122"/>
                <a:sym typeface="+mn-ea"/>
              </a:rPr>
              <a:t>Java UI</a:t>
            </a:r>
            <a:r>
              <a:rPr lang="zh-CN" altLang="en-US" sz="1600" dirty="0">
                <a:latin typeface="微软雅黑" panose="020B0503020204020204" pitchFamily="34" charset="-122"/>
                <a:ea typeface="微软雅黑" panose="020B0503020204020204" pitchFamily="34" charset="-122"/>
                <a:sym typeface="+mn-ea"/>
              </a:rPr>
              <a:t>框架提供了一些常用的界面元素，也可称之为组件，组件一般直接继承</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或它的子类，如</a:t>
            </a:r>
            <a:r>
              <a:rPr lang="en-US" altLang="zh-CN" sz="1600" dirty="0">
                <a:latin typeface="微软雅黑" panose="020B0503020204020204" pitchFamily="34" charset="-122"/>
                <a:ea typeface="微软雅黑" panose="020B0503020204020204" pitchFamily="34" charset="-122"/>
                <a:sym typeface="+mn-ea"/>
              </a:rPr>
              <a:t>Text</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Image</a:t>
            </a:r>
            <a:r>
              <a:rPr lang="zh-CN" altLang="en-US" sz="1600" dirty="0">
                <a:latin typeface="微软雅黑" panose="020B0503020204020204" pitchFamily="34" charset="-122"/>
                <a:ea typeface="微软雅黑" panose="020B0503020204020204" pitchFamily="34" charset="-122"/>
                <a:sym typeface="+mn-ea"/>
              </a:rPr>
              <a:t>等。</a:t>
            </a:r>
          </a:p>
          <a:p>
            <a:pPr marL="285750" indent="-285750" fontAlgn="auto">
              <a:lnSpc>
                <a:spcPct val="150000"/>
              </a:lnSpc>
              <a:buFont typeface="Wingdings" panose="05000000000000000000" pitchFamily="2" charset="2"/>
              <a:buChar char="n"/>
            </a:pPr>
            <a:endParaRPr lang="zh-CN" altLang="en-US"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：作为容器容纳</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或</a:t>
            </a: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对象，并对它们进行布局。</a:t>
            </a:r>
            <a:r>
              <a:rPr lang="en-US" altLang="zh-CN" sz="1600" dirty="0">
                <a:latin typeface="微软雅黑" panose="020B0503020204020204" pitchFamily="34" charset="-122"/>
                <a:ea typeface="微软雅黑" panose="020B0503020204020204" pitchFamily="34" charset="-122"/>
                <a:sym typeface="+mn-ea"/>
              </a:rPr>
              <a:t>Java UI</a:t>
            </a:r>
            <a:r>
              <a:rPr lang="zh-CN" altLang="en-US" sz="1600" dirty="0">
                <a:latin typeface="微软雅黑" panose="020B0503020204020204" pitchFamily="34" charset="-122"/>
                <a:ea typeface="微软雅黑" panose="020B0503020204020204" pitchFamily="34" charset="-122"/>
                <a:sym typeface="+mn-ea"/>
              </a:rPr>
              <a:t>框架提供了一些标准布局功能的容器，它们继承自</a:t>
            </a: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，一般以“</a:t>
            </a:r>
            <a:r>
              <a:rPr lang="en-US" altLang="zh-CN" sz="1600" dirty="0">
                <a:latin typeface="微软雅黑" panose="020B0503020204020204" pitchFamily="34" charset="-122"/>
                <a:ea typeface="微软雅黑" panose="020B0503020204020204" pitchFamily="34" charset="-122"/>
                <a:sym typeface="+mn-ea"/>
              </a:rPr>
              <a:t>Layout”</a:t>
            </a:r>
            <a:r>
              <a:rPr lang="zh-CN" altLang="en-US" sz="1600" dirty="0">
                <a:latin typeface="微软雅黑" panose="020B0503020204020204" pitchFamily="34" charset="-122"/>
                <a:ea typeface="微软雅黑" panose="020B0503020204020204" pitchFamily="34" charset="-122"/>
                <a:sym typeface="+mn-ea"/>
              </a:rPr>
              <a:t>结尾，如</a:t>
            </a:r>
            <a:r>
              <a:rPr lang="en-US" altLang="zh-CN" sz="1600" dirty="0">
                <a:latin typeface="微软雅黑" panose="020B0503020204020204" pitchFamily="34" charset="-122"/>
                <a:ea typeface="微软雅黑" panose="020B0503020204020204" pitchFamily="34" charset="-122"/>
                <a:sym typeface="+mn-ea"/>
              </a:rPr>
              <a:t>DirectionalLayout</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err="1">
                <a:latin typeface="微软雅黑" panose="020B0503020204020204" pitchFamily="34" charset="-122"/>
                <a:ea typeface="微软雅黑" panose="020B0503020204020204" pitchFamily="34" charset="-122"/>
                <a:sym typeface="+mn-ea"/>
              </a:rPr>
              <a:t>DependentLayout</a:t>
            </a:r>
            <a:r>
              <a:rPr lang="zh-CN" altLang="en-US" sz="1600" dirty="0">
                <a:latin typeface="微软雅黑" panose="020B0503020204020204" pitchFamily="34" charset="-122"/>
                <a:ea typeface="微软雅黑" panose="020B0503020204020204" pitchFamily="34" charset="-122"/>
                <a:sym typeface="+mn-ea"/>
              </a:rPr>
              <a:t>等。</a:t>
            </a:r>
          </a:p>
          <a:p>
            <a:pPr marL="742950" lvl="1" indent="-285750">
              <a:lnSpc>
                <a:spcPct val="150000"/>
              </a:lnSpc>
              <a:buFont typeface="Wingdings" panose="05000000000000000000" pitchFamily="2" charset="2"/>
              <a:buChar char="Ø"/>
            </a:pPr>
            <a:endParaRPr lang="zh-CN" altLang="en-US" sz="1600" dirty="0">
              <a:latin typeface="微软雅黑" panose="020B0503020204020204" pitchFamily="34" charset="-122"/>
              <a:ea typeface="微软雅黑" panose="020B0503020204020204" pitchFamily="34" charset="-122"/>
              <a:sym typeface="+mn-ea"/>
            </a:endParaRPr>
          </a:p>
          <a:p>
            <a:pPr lvl="1" indent="0">
              <a:lnSpc>
                <a:spcPct val="150000"/>
              </a:lnSpc>
              <a:buFont typeface="Wingdings" panose="05000000000000000000" pitchFamily="2" charset="2"/>
              <a:buNone/>
            </a:pP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endParaRPr lang="zh-CN" altLang="en-US" sz="16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361" y="262963"/>
            <a:ext cx="6798187"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第</a:t>
            </a:r>
            <a:r>
              <a:rPr lang="en-US" altLang="zh-CN" sz="2200" b="1" dirty="0">
                <a:latin typeface="微软雅黑" panose="020B0503020204020204" pitchFamily="34" charset="-122"/>
                <a:ea typeface="微软雅黑" panose="020B0503020204020204" pitchFamily="34" charset="-122"/>
              </a:rPr>
              <a:t>4</a:t>
            </a:r>
            <a:r>
              <a:rPr lang="zh-CN" altLang="en-US" sz="2200" b="1" dirty="0">
                <a:latin typeface="微软雅黑" panose="020B0503020204020204" pitchFamily="34" charset="-122"/>
                <a:ea typeface="微软雅黑" panose="020B0503020204020204" pitchFamily="34" charset="-122"/>
              </a:rPr>
              <a:t>节：</a:t>
            </a:r>
            <a:r>
              <a:rPr lang="en-US" altLang="zh-CN" sz="2200" b="1" dirty="0">
                <a:latin typeface="微软雅黑" panose="020B0503020204020204" pitchFamily="34" charset="-122"/>
                <a:ea typeface="微软雅黑" panose="020B0503020204020204" pitchFamily="34" charset="-122"/>
              </a:rPr>
              <a:t>Java UI</a:t>
            </a:r>
            <a:r>
              <a:rPr lang="zh-CN" altLang="en-US" sz="2200" b="1" dirty="0">
                <a:latin typeface="微软雅黑" panose="020B0503020204020204" pitchFamily="34" charset="-122"/>
                <a:ea typeface="微软雅黑" panose="020B0503020204020204" pitchFamily="34" charset="-122"/>
                <a:sym typeface="+mn-ea"/>
              </a:rPr>
              <a:t>常用布局</a:t>
            </a:r>
            <a:endParaRPr lang="zh-CN" altLang="zh-CN" sz="2200" b="1" dirty="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914400" y="1306195"/>
            <a:ext cx="8418195" cy="4246245"/>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：常用布局说明</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DirectionalLayout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DependentLayout</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StackLayout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TableLayout</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4-6</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PositionLayout</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4-7</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AdaptiveBoxLayout</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4-8</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自定义</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布局</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50000"/>
              </a:lnSpc>
              <a:buClrTx/>
              <a:buSzTx/>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50000"/>
              </a:lnSpc>
              <a:buClrTx/>
              <a:buSzTx/>
            </a:pPr>
            <a:endParaRPr 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9657" y="213433"/>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4-1</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mn-ea"/>
              </a:rPr>
              <a:t>常用布局说明</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708742" y="1382951"/>
            <a:ext cx="10897614" cy="2085571"/>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Java UI</a:t>
            </a:r>
            <a:r>
              <a:rPr lang="zh-CN" altLang="en-US" sz="1600" dirty="0">
                <a:latin typeface="微软雅黑" panose="020B0503020204020204" pitchFamily="34" charset="-122"/>
                <a:ea typeface="微软雅黑" panose="020B0503020204020204" pitchFamily="34" charset="-122"/>
                <a:sym typeface="+mn-ea"/>
              </a:rPr>
              <a:t>提供了几种标准布局，均继承自</a:t>
            </a: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，一般以</a:t>
            </a:r>
            <a:r>
              <a:rPr lang="en-US" altLang="zh-CN" sz="1600" dirty="0">
                <a:latin typeface="微软雅黑" panose="020B0503020204020204" pitchFamily="34" charset="-122"/>
                <a:ea typeface="微软雅黑" panose="020B0503020204020204" pitchFamily="34" charset="-122"/>
                <a:sym typeface="+mn-ea"/>
              </a:rPr>
              <a:t>Layout</a:t>
            </a:r>
            <a:r>
              <a:rPr lang="zh-CN" altLang="en-US" sz="1600" dirty="0">
                <a:latin typeface="微软雅黑" panose="020B0503020204020204" pitchFamily="34" charset="-122"/>
                <a:ea typeface="微软雅黑" panose="020B0503020204020204" pitchFamily="34" charset="-122"/>
                <a:sym typeface="+mn-ea"/>
              </a:rPr>
              <a:t>为结尾。</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其中有四个布局较为常用：</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en-US" altLang="zh-CN" sz="1400" dirty="0" err="1">
                <a:latin typeface="微软雅黑" panose="020B0503020204020204" pitchFamily="34" charset="-122"/>
                <a:ea typeface="微软雅黑" panose="020B0503020204020204" pitchFamily="34" charset="-122"/>
                <a:sym typeface="+mn-ea"/>
              </a:rPr>
              <a:t>DirectionalLayout</a:t>
            </a:r>
            <a:r>
              <a:rPr lang="zh-CN" altLang="en-US" sz="1400" dirty="0">
                <a:latin typeface="微软雅黑" panose="020B0503020204020204" pitchFamily="34" charset="-122"/>
                <a:ea typeface="微软雅黑" panose="020B0503020204020204" pitchFamily="34" charset="-122"/>
                <a:sym typeface="+mn-ea"/>
              </a:rPr>
              <a:t>（定向布局）：水平或垂直布局；</a:t>
            </a:r>
            <a:endParaRPr lang="en-US" altLang="zh-CN" sz="14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sym typeface="+mn-ea"/>
              </a:rPr>
              <a:t>DependentLayout</a:t>
            </a:r>
            <a:r>
              <a:rPr lang="zh-CN" altLang="en-US" sz="1400" dirty="0">
                <a:latin typeface="微软雅黑" panose="020B0503020204020204" pitchFamily="34" charset="-122"/>
                <a:ea typeface="微软雅黑" panose="020B0503020204020204" pitchFamily="34" charset="-122"/>
                <a:sym typeface="+mn-ea"/>
              </a:rPr>
              <a:t>（依赖布局）：组件可以指定相对于父容器</a:t>
            </a:r>
            <a:r>
              <a:rPr lang="zh-CN" altLang="en-US" sz="1400">
                <a:latin typeface="微软雅黑" panose="020B0503020204020204" pitchFamily="34" charset="-122"/>
                <a:ea typeface="微软雅黑" panose="020B0503020204020204" pitchFamily="34" charset="-122"/>
                <a:sym typeface="+mn-ea"/>
              </a:rPr>
              <a:t>或者其他同级组件</a:t>
            </a:r>
            <a:r>
              <a:rPr lang="zh-CN" altLang="en-US" sz="1400" dirty="0">
                <a:latin typeface="微软雅黑" panose="020B0503020204020204" pitchFamily="34" charset="-122"/>
                <a:ea typeface="微软雅黑" panose="020B0503020204020204" pitchFamily="34" charset="-122"/>
                <a:sym typeface="+mn-ea"/>
              </a:rPr>
              <a:t>的位置；</a:t>
            </a:r>
            <a:endParaRPr lang="en-US" altLang="zh-CN" sz="14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en-US" altLang="zh-CN" sz="1400" dirty="0" err="1">
                <a:latin typeface="微软雅黑" panose="020B0503020204020204" pitchFamily="34" charset="-122"/>
                <a:ea typeface="微软雅黑" panose="020B0503020204020204" pitchFamily="34" charset="-122"/>
                <a:sym typeface="+mn-ea"/>
              </a:rPr>
              <a:t>StackLayout</a:t>
            </a:r>
            <a:r>
              <a:rPr lang="zh-CN" altLang="en-US" sz="1400" dirty="0">
                <a:latin typeface="微软雅黑" panose="020B0503020204020204" pitchFamily="34" charset="-122"/>
                <a:ea typeface="微软雅黑" panose="020B0503020204020204" pitchFamily="34" charset="-122"/>
                <a:sym typeface="+mn-ea"/>
              </a:rPr>
              <a:t>（层叠布局）：组件以层叠的方式显示；</a:t>
            </a:r>
            <a:endParaRPr lang="en-US" altLang="zh-CN" sz="14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sym typeface="+mn-ea"/>
              </a:rPr>
              <a:t>TableLayout</a:t>
            </a:r>
            <a:r>
              <a:rPr lang="zh-CN" altLang="en-US" sz="1400" dirty="0">
                <a:latin typeface="微软雅黑" panose="020B0503020204020204" pitchFamily="34" charset="-122"/>
                <a:ea typeface="微软雅黑" panose="020B0503020204020204" pitchFamily="34" charset="-122"/>
                <a:sym typeface="+mn-ea"/>
              </a:rPr>
              <a:t>（表格布局）：使用表格的方式组织子组件显示。</a:t>
            </a:r>
            <a:endParaRPr lang="en-US" altLang="zh-CN" sz="1400" dirty="0">
              <a:latin typeface="微软雅黑" panose="020B0503020204020204" pitchFamily="34" charset="-122"/>
              <a:ea typeface="微软雅黑" panose="020B0503020204020204" pitchFamily="34" charset="-122"/>
              <a:sym typeface="+mn-ea"/>
            </a:endParaRPr>
          </a:p>
        </p:txBody>
      </p:sp>
      <p:grpSp>
        <p:nvGrpSpPr>
          <p:cNvPr id="4" name="组合 3"/>
          <p:cNvGrpSpPr/>
          <p:nvPr/>
        </p:nvGrpSpPr>
        <p:grpSpPr>
          <a:xfrm>
            <a:off x="1560946" y="3620658"/>
            <a:ext cx="1283854" cy="2264851"/>
            <a:chOff x="1976583" y="3980873"/>
            <a:chExt cx="1283854" cy="2264851"/>
          </a:xfrm>
        </p:grpSpPr>
        <p:sp>
          <p:nvSpPr>
            <p:cNvPr id="2" name="矩形: 圆角 1"/>
            <p:cNvSpPr/>
            <p:nvPr/>
          </p:nvSpPr>
          <p:spPr>
            <a:xfrm>
              <a:off x="1976583" y="3980873"/>
              <a:ext cx="1283854" cy="2264851"/>
            </a:xfrm>
            <a:prstGeom prst="roundRect">
              <a:avLst/>
            </a:prstGeom>
            <a:noFill/>
            <a:ln w="254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2050473" y="4156365"/>
              <a:ext cx="1136073"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2050473" y="4470809"/>
              <a:ext cx="1136073"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2050473" y="4794850"/>
              <a:ext cx="1136073"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2050473" y="5109064"/>
              <a:ext cx="1136073"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054764" y="3620658"/>
            <a:ext cx="1283854" cy="2264851"/>
            <a:chOff x="1976583" y="3980873"/>
            <a:chExt cx="1283854" cy="2264851"/>
          </a:xfrm>
        </p:grpSpPr>
        <p:sp>
          <p:nvSpPr>
            <p:cNvPr id="13" name="矩形: 圆角 12"/>
            <p:cNvSpPr/>
            <p:nvPr/>
          </p:nvSpPr>
          <p:spPr>
            <a:xfrm>
              <a:off x="1976583" y="3980873"/>
              <a:ext cx="1283854" cy="2264851"/>
            </a:xfrm>
            <a:prstGeom prst="roundRect">
              <a:avLst/>
            </a:prstGeom>
            <a:noFill/>
            <a:ln w="254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2050473" y="4156365"/>
              <a:ext cx="1136073"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p:cNvSpPr/>
            <p:nvPr/>
          </p:nvSpPr>
          <p:spPr>
            <a:xfrm>
              <a:off x="2452255" y="4470809"/>
              <a:ext cx="734291"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2050473" y="4794850"/>
              <a:ext cx="1136073" cy="535886"/>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2050473" y="4470808"/>
              <a:ext cx="327891" cy="22320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6548582" y="3620658"/>
            <a:ext cx="1283854" cy="2264851"/>
            <a:chOff x="1976583" y="3980873"/>
            <a:chExt cx="1283854" cy="2264851"/>
          </a:xfrm>
        </p:grpSpPr>
        <p:sp>
          <p:nvSpPr>
            <p:cNvPr id="20" name="矩形: 圆角 19"/>
            <p:cNvSpPr/>
            <p:nvPr/>
          </p:nvSpPr>
          <p:spPr>
            <a:xfrm>
              <a:off x="1976583" y="3980873"/>
              <a:ext cx="1283854" cy="2264851"/>
            </a:xfrm>
            <a:prstGeom prst="roundRect">
              <a:avLst/>
            </a:prstGeom>
            <a:noFill/>
            <a:ln w="254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2050473" y="4156365"/>
              <a:ext cx="589615" cy="536116"/>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p:cNvSpPr/>
            <p:nvPr/>
          </p:nvSpPr>
          <p:spPr>
            <a:xfrm>
              <a:off x="2189019" y="4369570"/>
              <a:ext cx="589615" cy="536116"/>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2323702" y="4536322"/>
              <a:ext cx="589615" cy="536116"/>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p:cNvSpPr/>
            <p:nvPr/>
          </p:nvSpPr>
          <p:spPr>
            <a:xfrm>
              <a:off x="2471484" y="4748464"/>
              <a:ext cx="589615" cy="536116"/>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p:cNvGrpSpPr/>
          <p:nvPr/>
        </p:nvGrpSpPr>
        <p:grpSpPr>
          <a:xfrm>
            <a:off x="9042401" y="3620658"/>
            <a:ext cx="1283854" cy="2264851"/>
            <a:chOff x="7647711" y="3999504"/>
            <a:chExt cx="1283854" cy="2264851"/>
          </a:xfrm>
        </p:grpSpPr>
        <p:sp>
          <p:nvSpPr>
            <p:cNvPr id="29" name="矩形: 圆角 28"/>
            <p:cNvSpPr/>
            <p:nvPr/>
          </p:nvSpPr>
          <p:spPr>
            <a:xfrm>
              <a:off x="7647711" y="3999504"/>
              <a:ext cx="1283854" cy="2264851"/>
            </a:xfrm>
            <a:prstGeom prst="roundRect">
              <a:avLst/>
            </a:prstGeom>
            <a:noFill/>
            <a:ln w="254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a:off x="7721602" y="4174996"/>
              <a:ext cx="468000"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a:off x="8389674" y="4174996"/>
              <a:ext cx="468000"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p:cNvSpPr/>
            <p:nvPr/>
          </p:nvSpPr>
          <p:spPr>
            <a:xfrm>
              <a:off x="7721602" y="4637534"/>
              <a:ext cx="468000"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p:cNvSpPr/>
            <p:nvPr/>
          </p:nvSpPr>
          <p:spPr>
            <a:xfrm>
              <a:off x="8389674" y="4637534"/>
              <a:ext cx="468000"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7721602" y="5119179"/>
              <a:ext cx="468000"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a:off x="8389674" y="5119179"/>
              <a:ext cx="468000"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a:off x="7721602" y="5580997"/>
              <a:ext cx="468000"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p:cNvSpPr/>
            <p:nvPr/>
          </p:nvSpPr>
          <p:spPr>
            <a:xfrm>
              <a:off x="8389674" y="5580997"/>
              <a:ext cx="468000" cy="221672"/>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29" idx="0"/>
              <a:endCxn id="29" idx="2"/>
            </p:cNvCxnSpPr>
            <p:nvPr/>
          </p:nvCxnSpPr>
          <p:spPr>
            <a:xfrm>
              <a:off x="8289638" y="3999504"/>
              <a:ext cx="0" cy="226485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647711" y="4536322"/>
              <a:ext cx="1283854"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47711" y="4998050"/>
              <a:ext cx="1283854"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647711" y="5469104"/>
              <a:ext cx="1283854"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3" name="矩形: 圆角 52"/>
          <p:cNvSpPr/>
          <p:nvPr/>
        </p:nvSpPr>
        <p:spPr>
          <a:xfrm>
            <a:off x="1390072" y="5987018"/>
            <a:ext cx="1625600" cy="360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t>DirectionalLayout</a:t>
            </a:r>
            <a:endParaRPr lang="zh-CN" altLang="en-US" sz="1400" dirty="0"/>
          </a:p>
        </p:txBody>
      </p:sp>
      <p:sp>
        <p:nvSpPr>
          <p:cNvPr id="54" name="矩形: 圆角 53"/>
          <p:cNvSpPr/>
          <p:nvPr/>
        </p:nvSpPr>
        <p:spPr>
          <a:xfrm>
            <a:off x="3890061" y="5987018"/>
            <a:ext cx="1625600" cy="360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DependentLayout</a:t>
            </a:r>
            <a:endParaRPr lang="zh-CN" altLang="en-US" sz="1400" dirty="0"/>
          </a:p>
        </p:txBody>
      </p:sp>
      <p:sp>
        <p:nvSpPr>
          <p:cNvPr id="55" name="矩形: 圆角 54"/>
          <p:cNvSpPr/>
          <p:nvPr/>
        </p:nvSpPr>
        <p:spPr>
          <a:xfrm>
            <a:off x="6399287" y="5987018"/>
            <a:ext cx="1625600" cy="360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t>StackLayout</a:t>
            </a:r>
            <a:endParaRPr lang="zh-CN" altLang="en-US" sz="1400" dirty="0"/>
          </a:p>
        </p:txBody>
      </p:sp>
      <p:sp>
        <p:nvSpPr>
          <p:cNvPr id="56" name="矩形: 圆角 55"/>
          <p:cNvSpPr/>
          <p:nvPr/>
        </p:nvSpPr>
        <p:spPr>
          <a:xfrm>
            <a:off x="8871528" y="5987018"/>
            <a:ext cx="1625600" cy="360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TableLayout</a:t>
            </a:r>
            <a:endParaRPr lang="zh-CN" altLang="en-US" sz="1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4887" y="195653"/>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4-2</a:t>
            </a:r>
            <a:r>
              <a:rPr lang="zh-CN" altLang="en-US" sz="22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mn-ea"/>
              </a:rPr>
              <a:t> </a:t>
            </a:r>
            <a:r>
              <a:rPr lang="en-US" altLang="zh-CN" sz="2400" dirty="0">
                <a:latin typeface="微软雅黑" panose="020B0503020204020204" pitchFamily="34" charset="-122"/>
                <a:ea typeface="微软雅黑" panose="020B0503020204020204" pitchFamily="34" charset="-122"/>
                <a:sym typeface="+mn-ea"/>
              </a:rPr>
              <a:t>DirectionalLayout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647147" y="989886"/>
            <a:ext cx="10897614" cy="1568450"/>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DirectionalLayout</a:t>
            </a:r>
            <a:r>
              <a:rPr lang="zh-CN" altLang="en-US" sz="1600" dirty="0">
                <a:latin typeface="微软雅黑" panose="020B0503020204020204" pitchFamily="34" charset="-122"/>
                <a:ea typeface="微软雅黑" panose="020B0503020204020204" pitchFamily="34" charset="-122"/>
                <a:sym typeface="+mn-ea"/>
              </a:rPr>
              <a:t>用于将一组组件</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按照水平或者垂直方向排布，能够方便地对齐布局内的组件。</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DirectionalLayout</a:t>
            </a:r>
            <a:r>
              <a:rPr lang="zh-CN" altLang="en-US" sz="1600" dirty="0">
                <a:latin typeface="微软雅黑" panose="020B0503020204020204" pitchFamily="34" charset="-122"/>
                <a:ea typeface="微软雅黑" panose="020B0503020204020204" pitchFamily="34" charset="-122"/>
                <a:sym typeface="+mn-ea"/>
              </a:rPr>
              <a:t>不会自动换行，子组件按照指定的方向依次排列，超出布局大小的部分将不会显示。</a:t>
            </a:r>
          </a:p>
          <a:p>
            <a:pPr marL="342900" indent="-34290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DirectionalLayout的共有XML属性继承自：Component</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DirectionalLayout的自有XML属性见下表：</a:t>
            </a:r>
            <a:endParaRPr lang="en-US" altLang="zh-CN" sz="1600" dirty="0">
              <a:latin typeface="微软雅黑" panose="020B0503020204020204" pitchFamily="34" charset="-122"/>
              <a:ea typeface="微软雅黑" panose="020B0503020204020204" pitchFamily="34" charset="-122"/>
              <a:sym typeface="+mn-ea"/>
            </a:endParaRPr>
          </a:p>
        </p:txBody>
      </p:sp>
      <p:graphicFrame>
        <p:nvGraphicFramePr>
          <p:cNvPr id="2" name="表格 1"/>
          <p:cNvGraphicFramePr>
            <a:graphicFrameLocks noGrp="1"/>
          </p:cNvGraphicFramePr>
          <p:nvPr/>
        </p:nvGraphicFramePr>
        <p:xfrm>
          <a:off x="1119112" y="2662928"/>
          <a:ext cx="7978707" cy="2952784"/>
        </p:xfrm>
        <a:graphic>
          <a:graphicData uri="http://schemas.openxmlformats.org/drawingml/2006/table">
            <a:tbl>
              <a:tblPr/>
              <a:tblGrid>
                <a:gridCol w="1013692"/>
                <a:gridCol w="1776760"/>
                <a:gridCol w="1419818"/>
                <a:gridCol w="3768437"/>
              </a:tblGrid>
              <a:tr h="340897">
                <a:tc>
                  <a:txBody>
                    <a:bodyPr/>
                    <a:lstStyle/>
                    <a:p>
                      <a:pPr algn="l" fontAlgn="base" latinLnBrk="0"/>
                      <a:r>
                        <a:rPr lang="zh-CN" altLang="en-US" sz="1200" b="1" dirty="0">
                          <a:effectLst/>
                        </a:rPr>
                        <a:t>属性名称</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中文描述</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取值说明</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r>
              <a:tr h="560793">
                <a:tc rowSpan="4">
                  <a:txBody>
                    <a:bodyPr/>
                    <a:lstStyle/>
                    <a:p>
                      <a:pPr fontAlgn="base"/>
                      <a:r>
                        <a:rPr lang="en-US" sz="1200" dirty="0">
                          <a:effectLst/>
                        </a:rPr>
                        <a:t>alignment</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rowSpan="4">
                  <a:txBody>
                    <a:bodyPr/>
                    <a:lstStyle/>
                    <a:p>
                      <a:pPr fontAlgn="base"/>
                      <a:r>
                        <a:rPr lang="zh-CN" altLang="en-US" sz="1200" dirty="0">
                          <a:effectLst/>
                        </a:rPr>
                        <a:t>对齐方式</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dirty="0">
                          <a:effectLst/>
                        </a:rPr>
                        <a:t>left</a:t>
                      </a:r>
                      <a:r>
                        <a:rPr lang="zh-CN" altLang="en-US" sz="1200" dirty="0">
                          <a:effectLst/>
                        </a:rPr>
                        <a:t>、</a:t>
                      </a:r>
                      <a:r>
                        <a:rPr lang="en-US" altLang="zh-CN" sz="1200" dirty="0">
                          <a:effectLst/>
                        </a:rPr>
                        <a:t>top</a:t>
                      </a:r>
                      <a:r>
                        <a:rPr lang="zh-CN" altLang="en-US" sz="1200" dirty="0">
                          <a:effectLst/>
                        </a:rPr>
                        <a:t>、</a:t>
                      </a:r>
                      <a:r>
                        <a:rPr lang="en-US" altLang="zh-CN" sz="1200" dirty="0">
                          <a:effectLst/>
                        </a:rPr>
                        <a:t>right</a:t>
                      </a:r>
                      <a:r>
                        <a:rPr lang="zh-CN" altLang="en-US" sz="1200" dirty="0">
                          <a:effectLst/>
                        </a:rPr>
                        <a:t>、</a:t>
                      </a:r>
                      <a:r>
                        <a:rPr lang="en-US" altLang="zh-CN" sz="1200" dirty="0">
                          <a:effectLst/>
                        </a:rPr>
                        <a:t>bottom</a:t>
                      </a:r>
                      <a:endParaRPr lang="en-US" sz="1200" dirty="0">
                        <a:effectLst/>
                      </a:endParaRP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表示左、顶部、右、底部对齐。</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40897">
                <a:tc vMerge="1">
                  <a:txBody>
                    <a:bodyPr/>
                    <a:lstStyle/>
                    <a:p>
                      <a:endParaRPr lang="zh-CN"/>
                    </a:p>
                  </a:txBody>
                  <a:tcPr>
                    <a:lnT w="9525" cap="flat" cmpd="sng" algn="ctr">
                      <a:solidFill>
                        <a:srgbClr val="DBDBDB"/>
                      </a:solidFill>
                      <a:prstDash val="solid"/>
                      <a:round/>
                      <a:headEnd type="none" w="med" len="med"/>
                      <a:tailEnd type="none" w="med" len="med"/>
                    </a:lnT>
                  </a:tcPr>
                </a:tc>
                <a:tc vMerge="1">
                  <a:txBody>
                    <a:bodyPr/>
                    <a:lstStyle/>
                    <a:p>
                      <a:endParaRPr lang="zh-CN"/>
                    </a:p>
                  </a:txBody>
                  <a:tcPr>
                    <a:lnT w="9525" cap="flat" cmpd="sng" algn="ctr">
                      <a:solidFill>
                        <a:srgbClr val="DBDBDB"/>
                      </a:solidFill>
                      <a:prstDash val="solid"/>
                      <a:round/>
                      <a:headEnd type="none" w="med" len="med"/>
                      <a:tailEnd type="none" w="med" len="med"/>
                    </a:lnT>
                  </a:tcPr>
                </a:tc>
                <a:tc>
                  <a:txBody>
                    <a:bodyPr/>
                    <a:lstStyle/>
                    <a:p>
                      <a:pPr fontAlgn="base"/>
                      <a:r>
                        <a:rPr lang="en-US" sz="1200" dirty="0" err="1">
                          <a:effectLst/>
                        </a:rPr>
                        <a:t>horizontal_center</a:t>
                      </a:r>
                      <a:endParaRPr lang="en-US" sz="1200" dirty="0">
                        <a:effectLst/>
                      </a:endParaRP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表示水平居中对齐。</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40897">
                <a:tc vMerge="1">
                  <a:txBody>
                    <a:bodyPr/>
                    <a:lstStyle/>
                    <a:p>
                      <a:endParaRPr lang="zh-CN"/>
                    </a:p>
                  </a:txBody>
                  <a:tcPr/>
                </a:tc>
                <a:tc vMerge="1">
                  <a:txBody>
                    <a:bodyPr/>
                    <a:lstStyle/>
                    <a:p>
                      <a:endParaRPr lang="zh-CN"/>
                    </a:p>
                  </a:txBody>
                  <a:tcPr/>
                </a:tc>
                <a:tc>
                  <a:txBody>
                    <a:bodyPr/>
                    <a:lstStyle/>
                    <a:p>
                      <a:pPr fontAlgn="base"/>
                      <a:r>
                        <a:rPr lang="en-US" sz="1200" dirty="0" err="1">
                          <a:effectLst/>
                        </a:rPr>
                        <a:t>vertical_center</a:t>
                      </a:r>
                      <a:endParaRPr lang="en-US" sz="1200" dirty="0">
                        <a:effectLst/>
                      </a:endParaRP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表示垂直居中对齐。</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40897">
                <a:tc vMerge="1">
                  <a:txBody>
                    <a:bodyPr/>
                    <a:lstStyle/>
                    <a:p>
                      <a:endParaRPr lang="zh-CN"/>
                    </a:p>
                  </a:txBody>
                  <a:tcPr/>
                </a:tc>
                <a:tc vMerge="1">
                  <a:txBody>
                    <a:bodyPr/>
                    <a:lstStyle/>
                    <a:p>
                      <a:endParaRPr lang="zh-CN"/>
                    </a:p>
                  </a:txBody>
                  <a:tcPr/>
                </a:tc>
                <a:tc>
                  <a:txBody>
                    <a:bodyPr/>
                    <a:lstStyle/>
                    <a:p>
                      <a:pPr fontAlgn="base"/>
                      <a:r>
                        <a:rPr lang="en-US" sz="1200" dirty="0">
                          <a:effectLst/>
                        </a:rPr>
                        <a:t>center</a:t>
                      </a:r>
                      <a:r>
                        <a:rPr lang="zh-CN" altLang="en-US" sz="1200" dirty="0">
                          <a:effectLst/>
                        </a:rPr>
                        <a:t>、</a:t>
                      </a:r>
                      <a:r>
                        <a:rPr lang="en-US" altLang="zh-CN" sz="1200" dirty="0">
                          <a:effectLst/>
                        </a:rPr>
                        <a:t>start</a:t>
                      </a:r>
                      <a:r>
                        <a:rPr lang="zh-CN" altLang="en-US" sz="1200" dirty="0">
                          <a:effectLst/>
                        </a:rPr>
                        <a:t>、</a:t>
                      </a:r>
                      <a:r>
                        <a:rPr lang="en-US" altLang="zh-CN" sz="1200" dirty="0">
                          <a:effectLst/>
                        </a:rPr>
                        <a:t>end</a:t>
                      </a:r>
                      <a:endParaRPr lang="en-US" sz="1200" dirty="0">
                        <a:effectLst/>
                      </a:endParaRP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表示居中、靠起始端、结束端对齐。</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40897">
                <a:tc rowSpan="2">
                  <a:txBody>
                    <a:bodyPr/>
                    <a:lstStyle/>
                    <a:p>
                      <a:pPr fontAlgn="base"/>
                      <a:r>
                        <a:rPr lang="en-US" sz="1200">
                          <a:effectLst/>
                        </a:rPr>
                        <a:t>orientation</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rowSpan="2">
                  <a:txBody>
                    <a:bodyPr/>
                    <a:lstStyle/>
                    <a:p>
                      <a:pPr fontAlgn="base"/>
                      <a:r>
                        <a:rPr lang="zh-CN" altLang="en-US" sz="1200">
                          <a:effectLst/>
                        </a:rPr>
                        <a:t>子布局排列方向</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a:effectLst/>
                        </a:rPr>
                        <a:t>horizontal</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表示水平方向布局。</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46609">
                <a:tc vMerge="1">
                  <a:txBody>
                    <a:bodyPr/>
                    <a:lstStyle/>
                    <a:p>
                      <a:endParaRPr lang="zh-CN"/>
                    </a:p>
                  </a:txBody>
                  <a:tcPr/>
                </a:tc>
                <a:tc vMerge="1">
                  <a:txBody>
                    <a:bodyPr/>
                    <a:lstStyle/>
                    <a:p>
                      <a:endParaRPr lang="zh-CN"/>
                    </a:p>
                  </a:txBody>
                  <a:tcPr/>
                </a:tc>
                <a:tc>
                  <a:txBody>
                    <a:bodyPr/>
                    <a:lstStyle/>
                    <a:p>
                      <a:pPr fontAlgn="base"/>
                      <a:r>
                        <a:rPr lang="en-US" sz="1200">
                          <a:effectLst/>
                        </a:rPr>
                        <a:t>vertical</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表示垂直方向布局（  默认）。</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40897">
                <a:tc>
                  <a:txBody>
                    <a:bodyPr/>
                    <a:lstStyle/>
                    <a:p>
                      <a:pPr fontAlgn="base"/>
                      <a:r>
                        <a:rPr lang="en-US" sz="1200">
                          <a:effectLst/>
                        </a:rPr>
                        <a:t>total_weight</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所有子视图的权重之和</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a:effectLst/>
                        </a:rPr>
                        <a:t>float</a:t>
                      </a:r>
                      <a:r>
                        <a:rPr lang="zh-CN" altLang="en-US" sz="1200">
                          <a:effectLst/>
                        </a:rPr>
                        <a:t>类型</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可以直接设置浮点数值，也可以引用</a:t>
                      </a:r>
                      <a:r>
                        <a:rPr lang="en-US" altLang="zh-CN" sz="1200" dirty="0">
                          <a:effectLst/>
                        </a:rPr>
                        <a:t>float</a:t>
                      </a:r>
                      <a:r>
                        <a:rPr lang="zh-CN" altLang="en-US" sz="1200" dirty="0">
                          <a:effectLst/>
                        </a:rPr>
                        <a:t>浮点数资源。</a:t>
                      </a:r>
                    </a:p>
                  </a:txBody>
                  <a:tcPr marL="60379" marR="60379" marT="50316" marB="5031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bl>
          </a:graphicData>
        </a:graphic>
      </p:graphicFrame>
      <p:grpSp>
        <p:nvGrpSpPr>
          <p:cNvPr id="6" name="组合 5"/>
          <p:cNvGrpSpPr/>
          <p:nvPr/>
        </p:nvGrpSpPr>
        <p:grpSpPr>
          <a:xfrm>
            <a:off x="9633532" y="2662928"/>
            <a:ext cx="2016000" cy="3075906"/>
            <a:chOff x="9633532" y="2662928"/>
            <a:chExt cx="2016000" cy="3075906"/>
          </a:xfrm>
        </p:grpSpPr>
        <p:sp>
          <p:nvSpPr>
            <p:cNvPr id="11" name="矩形: 圆角 10"/>
            <p:cNvSpPr/>
            <p:nvPr/>
          </p:nvSpPr>
          <p:spPr>
            <a:xfrm>
              <a:off x="9929090" y="5200816"/>
              <a:ext cx="1413164" cy="538018"/>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9633532" y="2662928"/>
              <a:ext cx="2016000" cy="3060000"/>
            </a:xfrm>
            <a:prstGeom prst="roundRect">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9929090" y="2890982"/>
              <a:ext cx="1413164" cy="538018"/>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9929090" y="3660927"/>
              <a:ext cx="1052946" cy="538018"/>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929090" y="4430872"/>
              <a:ext cx="1413164" cy="538018"/>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9675090" y="2662928"/>
              <a:ext cx="1921163" cy="295278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4315" y="755650"/>
            <a:ext cx="10515600" cy="4770438"/>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DirectionalLayout所包含组件可支持的XML属性见下表：</a:t>
            </a:r>
          </a:p>
        </p:txBody>
      </p:sp>
      <p:pic>
        <p:nvPicPr>
          <p:cNvPr id="4" name="图片 3"/>
          <p:cNvPicPr>
            <a:picLocks noChangeAspect="1"/>
          </p:cNvPicPr>
          <p:nvPr/>
        </p:nvPicPr>
        <p:blipFill>
          <a:blip r:embed="rId2"/>
          <a:stretch>
            <a:fillRect/>
          </a:stretch>
        </p:blipFill>
        <p:spPr>
          <a:xfrm>
            <a:off x="1560195" y="1622425"/>
            <a:ext cx="8382000" cy="4552950"/>
          </a:xfrm>
          <a:prstGeom prst="rect">
            <a:avLst/>
          </a:prstGeom>
        </p:spPr>
      </p:pic>
    </p:spTree>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94697" y="755052"/>
            <a:ext cx="10897614" cy="2306955"/>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排列方式</a:t>
            </a:r>
          </a:p>
          <a:p>
            <a:pPr indent="0" fontAlgn="auto">
              <a:lnSpc>
                <a:spcPct val="150000"/>
              </a:lnSpc>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DirectionalLayout的排列方向（orientation）分为水平（horizontal）或者垂直（vertical）方向。使用orientation设置布局内组件的排列方式，默认为垂直排列。</a:t>
            </a:r>
          </a:p>
          <a:p>
            <a:pPr indent="0" fontAlgn="auto">
              <a:lnSpc>
                <a:spcPct val="150000"/>
              </a:lnSpc>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垂直方向排列三个按钮，效果如下：</a:t>
            </a:r>
          </a:p>
          <a:p>
            <a:pPr marL="342900" indent="-342900" fontAlgn="auto">
              <a:lnSpc>
                <a:spcPct val="150000"/>
              </a:lnSpc>
              <a:buFont typeface="Wingdings" panose="05000000000000000000" pitchFamily="2" charset="2"/>
              <a:buChar char="n"/>
            </a:pPr>
            <a:endParaRPr lang="en-US" altLang="zh-CN" sz="16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custDataLst>
              <p:tags r:id="rId1"/>
            </p:custDataLst>
          </p:nvPr>
        </p:nvPicPr>
        <p:blipFill>
          <a:blip r:embed="rId4"/>
          <a:stretch>
            <a:fillRect/>
          </a:stretch>
        </p:blipFill>
        <p:spPr>
          <a:xfrm>
            <a:off x="909955" y="2917825"/>
            <a:ext cx="4764405" cy="3650615"/>
          </a:xfrm>
          <a:prstGeom prst="rect">
            <a:avLst/>
          </a:prstGeom>
        </p:spPr>
      </p:pic>
      <p:pic>
        <p:nvPicPr>
          <p:cNvPr id="2" name="图片 1"/>
          <p:cNvPicPr>
            <a:picLocks noChangeAspect="1"/>
          </p:cNvPicPr>
          <p:nvPr/>
        </p:nvPicPr>
        <p:blipFill>
          <a:blip r:embed="rId5"/>
          <a:stretch>
            <a:fillRect/>
          </a:stretch>
        </p:blipFill>
        <p:spPr>
          <a:xfrm>
            <a:off x="6019800" y="1818640"/>
            <a:ext cx="5648325" cy="48787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4315" y="795020"/>
            <a:ext cx="10515600" cy="4770438"/>
          </a:xfrm>
        </p:spPr>
        <p:txBody>
          <a:bodyPr/>
          <a:lstStyle/>
          <a:p>
            <a:pPr marL="0" indent="0">
              <a:buNone/>
            </a:pPr>
            <a:r>
              <a:rPr lang="zh-CN" altLang="en-US" sz="1600">
                <a:solidFill>
                  <a:srgbClr val="FF0000"/>
                </a:solidFill>
                <a:latin typeface="微软雅黑" panose="020B0503020204020204" pitchFamily="34" charset="-122"/>
                <a:ea typeface="微软雅黑" panose="020B0503020204020204" pitchFamily="34" charset="-122"/>
              </a:rPr>
              <a:t>问题：</a:t>
            </a:r>
          </a:p>
          <a:p>
            <a:r>
              <a:rPr lang="zh-CN" altLang="en-US" sz="1600">
                <a:latin typeface="微软雅黑" panose="020B0503020204020204" pitchFamily="34" charset="-122"/>
                <a:ea typeface="微软雅黑" panose="020B0503020204020204" pitchFamily="34" charset="-122"/>
              </a:rPr>
              <a:t>创建布局文件命名不能大写</a:t>
            </a:r>
          </a:p>
        </p:txBody>
      </p:sp>
      <p:pic>
        <p:nvPicPr>
          <p:cNvPr id="4" name="图片 3"/>
          <p:cNvPicPr>
            <a:picLocks noChangeAspect="1"/>
          </p:cNvPicPr>
          <p:nvPr/>
        </p:nvPicPr>
        <p:blipFill>
          <a:blip r:embed="rId2"/>
          <a:stretch>
            <a:fillRect/>
          </a:stretch>
        </p:blipFill>
        <p:spPr>
          <a:xfrm>
            <a:off x="2147570" y="2371725"/>
            <a:ext cx="6038850" cy="2733675"/>
          </a:xfrm>
          <a:prstGeom prst="rect">
            <a:avLst/>
          </a:prstGeom>
        </p:spPr>
      </p:pic>
    </p:spTree>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03580"/>
            <a:ext cx="12192000" cy="6154420"/>
          </a:xfrm>
        </p:spPr>
        <p:txBody>
          <a:bodyPr>
            <a:normAutofit/>
          </a:bodyPr>
          <a:lstStyle/>
          <a:p>
            <a:pPr marL="0" inden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查看Java应用/服务预览效果</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Java预览器支持Phone、Tablet、Car、TV和Wearable设备的Java应用/服务布局预览。Java应用/服务的布局支持Java代码布局和XML布局两种方式，其中Java代码布局（AbilitySlice.java或Ability.java文件）支持实时预览界面布局效果，同时还可以动态预览应用/服务的交互效果，如点击、跳转、滑动等互动式操作；XML布局文件可以实时预览，修改和保存了XML代码后，预览器会实时展示应用/服务的布局效果。</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在使用Java预览器前，请根据如下项检查环境信息：</a:t>
            </a: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需要确保File &gt; Settings &gt; HarmonyOS SDK中，已下载对应版本的Previewer资源，如果已下载Previewer，但存在新版本的情况，需要升级到最新版本。</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File &gt; Settings &gt; HarmonyOS SDK中的Java SDK需要更新至最新版本。</a:t>
            </a:r>
          </a:p>
        </p:txBody>
      </p:sp>
      <p:pic>
        <p:nvPicPr>
          <p:cNvPr id="4" name="图片 3"/>
          <p:cNvPicPr>
            <a:picLocks noChangeAspect="1"/>
          </p:cNvPicPr>
          <p:nvPr/>
        </p:nvPicPr>
        <p:blipFill>
          <a:blip r:embed="rId3"/>
          <a:stretch>
            <a:fillRect/>
          </a:stretch>
        </p:blipFill>
        <p:spPr>
          <a:xfrm>
            <a:off x="6870065" y="4373880"/>
            <a:ext cx="5226050" cy="2341880"/>
          </a:xfrm>
          <a:prstGeom prst="rect">
            <a:avLst/>
          </a:prstGeom>
        </p:spPr>
      </p:pic>
    </p:spTree>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5645"/>
            <a:ext cx="12192000" cy="6141720"/>
          </a:xfrm>
        </p:spPr>
        <p:txBody>
          <a:bodyPr>
            <a:norm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开启双向预览功能后，支持代码编辑器、UI界面和Component Tree 组件树三者之间的联动：</a:t>
            </a:r>
          </a:p>
          <a:p>
            <a:pPr lvl="1"/>
            <a:r>
              <a:rPr lang="zh-CN" altLang="en-US" sz="1370">
                <a:latin typeface="微软雅黑" panose="020B0503020204020204" pitchFamily="34" charset="-122"/>
                <a:ea typeface="微软雅黑" panose="020B0503020204020204" pitchFamily="34" charset="-122"/>
                <a:cs typeface="微软雅黑" panose="020B0503020204020204" pitchFamily="34" charset="-122"/>
              </a:rPr>
              <a:t>选中预览器UI界面中的组件，则组件树上对应的组件将被选中，同时代码编辑器中的布局文件中对应的代码块高亮显示。</a:t>
            </a:r>
          </a:p>
          <a:p>
            <a:pPr lvl="1"/>
            <a:r>
              <a:rPr lang="zh-CN" altLang="en-US" sz="1370">
                <a:latin typeface="微软雅黑" panose="020B0503020204020204" pitchFamily="34" charset="-122"/>
                <a:ea typeface="微软雅黑" panose="020B0503020204020204" pitchFamily="34" charset="-122"/>
                <a:cs typeface="微软雅黑" panose="020B0503020204020204" pitchFamily="34" charset="-122"/>
              </a:rPr>
              <a:t>选中布局文件中的代码块，则在UI界面会高亮显示，组件树上的组件节点也会呈现被选中的状态。</a:t>
            </a:r>
          </a:p>
          <a:p>
            <a:pPr lvl="1"/>
            <a:r>
              <a:rPr lang="zh-CN" altLang="en-US" sz="1370">
                <a:latin typeface="微软雅黑" panose="020B0503020204020204" pitchFamily="34" charset="-122"/>
                <a:ea typeface="微软雅黑" panose="020B0503020204020204" pitchFamily="34" charset="-122"/>
                <a:cs typeface="微软雅黑" panose="020B0503020204020204" pitchFamily="34" charset="-122"/>
              </a:rPr>
              <a:t>选中组件树中的组件，则对应的代码块和UI界面也会高亮显示。</a:t>
            </a:r>
          </a:p>
          <a:p>
            <a:pPr lvl="1"/>
            <a:endParaRPr lang="zh-CN" altLang="en-US" sz="137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zh-CN" altLang="en-US" sz="137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zh-CN" altLang="en-US" sz="137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zh-CN" altLang="en-US" sz="137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zh-CN" altLang="en-US" sz="137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zh-CN" altLang="en-US" sz="137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zh-CN" altLang="en-US" sz="137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zh-CN" altLang="en-US" sz="137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zh-CN" altLang="en-US" sz="137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endParaRPr lang="zh-CN" altLang="en-US" sz="137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1370">
                <a:latin typeface="微软雅黑" panose="020B0503020204020204" pitchFamily="34" charset="-122"/>
                <a:ea typeface="微软雅黑" panose="020B0503020204020204" pitchFamily="34" charset="-122"/>
                <a:cs typeface="微软雅黑" panose="020B0503020204020204" pitchFamily="34" charset="-122"/>
              </a:rPr>
              <a:t>在预览界面还可以通过组件的属性面板修改可修改的属性或样式，在预览界面修改后，预览器会自动同步到代码编辑器中修改源码，并实时的刷新UI界面；同样的，如果在代码编辑器中修改源码，也会实时刷新UI界面，并更新组件树信息及组件属性。</a:t>
            </a:r>
          </a:p>
        </p:txBody>
      </p:sp>
      <p:pic>
        <p:nvPicPr>
          <p:cNvPr id="4" name="图片 3"/>
          <p:cNvPicPr>
            <a:picLocks noChangeAspect="1"/>
          </p:cNvPicPr>
          <p:nvPr/>
        </p:nvPicPr>
        <p:blipFill>
          <a:blip r:embed="rId3"/>
          <a:stretch>
            <a:fillRect/>
          </a:stretch>
        </p:blipFill>
        <p:spPr>
          <a:xfrm>
            <a:off x="761365" y="2409190"/>
            <a:ext cx="9863455" cy="3576320"/>
          </a:xfrm>
          <a:prstGeom prst="rect">
            <a:avLst/>
          </a:prstGeom>
        </p:spPr>
      </p:pic>
    </p:spTree>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1520"/>
            <a:ext cx="12192000" cy="4770755"/>
          </a:xfrm>
        </p:spPr>
        <p:txBody>
          <a:bodyPr/>
          <a:lstStyle/>
          <a:p>
            <a:r>
              <a:rPr lang="zh-CN" altLang="en-US" sz="1600">
                <a:latin typeface="微软雅黑" panose="020B0503020204020204" pitchFamily="34" charset="-122"/>
                <a:ea typeface="微软雅黑" panose="020B0503020204020204" pitchFamily="34" charset="-122"/>
              </a:rPr>
              <a:t>水平排列</a:t>
            </a:r>
          </a:p>
          <a:p>
            <a:r>
              <a:rPr lang="zh-CN" altLang="en-US" sz="1600">
                <a:latin typeface="微软雅黑" panose="020B0503020204020204" pitchFamily="34" charset="-122"/>
                <a:ea typeface="微软雅黑" panose="020B0503020204020204" pitchFamily="34" charset="-122"/>
              </a:rPr>
              <a:t>子组件未超过布局本身大小</a:t>
            </a:r>
          </a:p>
          <a:p>
            <a:r>
              <a:rPr lang="zh-CN" altLang="en-US" sz="1600">
                <a:latin typeface="微软雅黑" panose="020B0503020204020204" pitchFamily="34" charset="-122"/>
                <a:ea typeface="微软雅黑" panose="020B0503020204020204" pitchFamily="34" charset="-122"/>
              </a:rPr>
              <a:t>水平方向排列三个按钮，效果如下：</a:t>
            </a:r>
          </a:p>
        </p:txBody>
      </p:sp>
      <p:pic>
        <p:nvPicPr>
          <p:cNvPr id="5" name="图片 4"/>
          <p:cNvPicPr>
            <a:picLocks noChangeAspect="1"/>
          </p:cNvPicPr>
          <p:nvPr/>
        </p:nvPicPr>
        <p:blipFill>
          <a:blip r:embed="rId2"/>
          <a:stretch>
            <a:fillRect/>
          </a:stretch>
        </p:blipFill>
        <p:spPr>
          <a:xfrm>
            <a:off x="612140" y="2439670"/>
            <a:ext cx="4629150" cy="3867150"/>
          </a:xfrm>
          <a:prstGeom prst="rect">
            <a:avLst/>
          </a:prstGeom>
        </p:spPr>
      </p:pic>
      <p:pic>
        <p:nvPicPr>
          <p:cNvPr id="2" name="图片 1"/>
          <p:cNvPicPr>
            <a:picLocks noChangeAspect="1"/>
          </p:cNvPicPr>
          <p:nvPr/>
        </p:nvPicPr>
        <p:blipFill>
          <a:blip r:embed="rId3"/>
          <a:stretch>
            <a:fillRect/>
          </a:stretch>
        </p:blipFill>
        <p:spPr>
          <a:xfrm>
            <a:off x="5831840" y="1049020"/>
            <a:ext cx="6200775" cy="5415915"/>
          </a:xfrm>
          <a:prstGeom prst="rect">
            <a:avLst/>
          </a:prstGeom>
        </p:spPr>
      </p:pic>
    </p:spTree>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785" y="740410"/>
            <a:ext cx="12077065" cy="4770755"/>
          </a:xfrm>
        </p:spPr>
        <p:txBody>
          <a:bodyPr/>
          <a:lstStyle/>
          <a:p>
            <a:r>
              <a:rPr lang="zh-CN" altLang="en-US" sz="1600">
                <a:latin typeface="微软雅黑" panose="020B0503020204020204" pitchFamily="34" charset="-122"/>
                <a:ea typeface="微软雅黑" panose="020B0503020204020204" pitchFamily="34" charset="-122"/>
              </a:rPr>
              <a:t>子组件超过布局本身大小，此布局包含了三个按钮，但由于DirectionalLayout不会自动换行，超出布局大小的组件部分无法显示。</a:t>
            </a:r>
          </a:p>
        </p:txBody>
      </p:sp>
      <p:pic>
        <p:nvPicPr>
          <p:cNvPr id="5" name="图片 4"/>
          <p:cNvPicPr>
            <a:picLocks noChangeAspect="1"/>
          </p:cNvPicPr>
          <p:nvPr/>
        </p:nvPicPr>
        <p:blipFill>
          <a:blip r:embed="rId2"/>
          <a:stretch>
            <a:fillRect/>
          </a:stretch>
        </p:blipFill>
        <p:spPr>
          <a:xfrm>
            <a:off x="281940" y="1682115"/>
            <a:ext cx="4095750" cy="3829050"/>
          </a:xfrm>
          <a:prstGeom prst="rect">
            <a:avLst/>
          </a:prstGeom>
        </p:spPr>
      </p:pic>
      <p:pic>
        <p:nvPicPr>
          <p:cNvPr id="2" name="图片 1"/>
          <p:cNvPicPr>
            <a:picLocks noChangeAspect="1"/>
          </p:cNvPicPr>
          <p:nvPr/>
        </p:nvPicPr>
        <p:blipFill>
          <a:blip r:embed="rId3"/>
          <a:stretch>
            <a:fillRect/>
          </a:stretch>
        </p:blipFill>
        <p:spPr>
          <a:xfrm>
            <a:off x="5251450" y="1412240"/>
            <a:ext cx="5657850" cy="518414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3985" y="760730"/>
            <a:ext cx="11923395" cy="452310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组件和布局：</a:t>
            </a:r>
            <a:endParaRPr lang="en-US" altLang="zh-CN" sz="1600" dirty="0">
              <a:latin typeface="微软雅黑" panose="020B0503020204020204" pitchFamily="34" charset="-122"/>
              <a:ea typeface="微软雅黑" panose="020B0503020204020204" pitchFamily="34" charset="-122"/>
              <a:sym typeface="+mn-ea"/>
            </a:endParaRPr>
          </a:p>
          <a:p>
            <a:pPr marL="742950" lvl="1"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用户界面元素统称为组件，组件根据一定的层级结构进行组合形成布局。组件在未被添加到布局中时，既无法显示也无法交互，因此一个用户界面至少包含一个布局；</a:t>
            </a:r>
            <a:endParaRPr lang="en-US" altLang="zh-CN" sz="1600" dirty="0">
              <a:latin typeface="微软雅黑" panose="020B0503020204020204" pitchFamily="34" charset="-122"/>
              <a:ea typeface="微软雅黑" panose="020B0503020204020204" pitchFamily="34" charset="-122"/>
              <a:sym typeface="+mn-ea"/>
            </a:endParaRPr>
          </a:p>
          <a:p>
            <a:pPr marL="742950" lvl="1"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在</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框架中，具体的布局类通常以</a:t>
            </a:r>
            <a:r>
              <a:rPr lang="en-US" altLang="zh-CN" sz="1600" dirty="0" err="1">
                <a:latin typeface="微软雅黑" panose="020B0503020204020204" pitchFamily="34" charset="-122"/>
                <a:ea typeface="微软雅黑" panose="020B0503020204020204" pitchFamily="34" charset="-122"/>
                <a:sym typeface="+mn-ea"/>
              </a:rPr>
              <a:t>XXLayout</a:t>
            </a:r>
            <a:r>
              <a:rPr lang="zh-CN" altLang="en-US" sz="1600" dirty="0">
                <a:latin typeface="微软雅黑" panose="020B0503020204020204" pitchFamily="34" charset="-122"/>
                <a:ea typeface="微软雅黑" panose="020B0503020204020204" pitchFamily="34" charset="-122"/>
                <a:sym typeface="+mn-ea"/>
              </a:rPr>
              <a:t>命名，完整的用户界面是一个布局，用户界面中的一部分也可以是一个布局。布局中容纳</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与</a:t>
            </a: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对象。</a:t>
            </a:r>
          </a:p>
          <a:p>
            <a:pPr indent="0" fontAlgn="auto">
              <a:lnSpc>
                <a:spcPct val="150000"/>
              </a:lnSpc>
              <a:buFont typeface="Wingdings" panose="05000000000000000000" pitchFamily="2" charset="2"/>
              <a:buNone/>
            </a:pP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Java UI</a:t>
            </a:r>
            <a:r>
              <a:rPr lang="zh-CN" altLang="en-US" sz="1600" dirty="0">
                <a:latin typeface="微软雅黑" panose="020B0503020204020204" pitchFamily="34" charset="-122"/>
                <a:ea typeface="微软雅黑" panose="020B0503020204020204" pitchFamily="34" charset="-122"/>
                <a:sym typeface="+mn-ea"/>
              </a:rPr>
              <a:t>框架提供了一部分</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和</a:t>
            </a: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的具体子类，即创建用户界面（</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）的各类组件，包括一些常用的组件（比如：文本、按钮、图片、列表等）和常用的布局（比如：</a:t>
            </a:r>
            <a:r>
              <a:rPr lang="en-US" altLang="zh-CN" sz="1600" dirty="0" err="1">
                <a:latin typeface="微软雅黑" panose="020B0503020204020204" pitchFamily="34" charset="-122"/>
                <a:ea typeface="微软雅黑" panose="020B0503020204020204" pitchFamily="34" charset="-122"/>
                <a:sym typeface="+mn-ea"/>
              </a:rPr>
              <a:t>DirectionalLayout</a:t>
            </a:r>
            <a:r>
              <a:rPr lang="zh-CN" altLang="en-US" sz="1600" dirty="0">
                <a:latin typeface="微软雅黑" panose="020B0503020204020204" pitchFamily="34" charset="-122"/>
                <a:ea typeface="微软雅黑" panose="020B0503020204020204" pitchFamily="34" charset="-122"/>
                <a:sym typeface="+mn-ea"/>
              </a:rPr>
              <a:t>和</a:t>
            </a:r>
            <a:r>
              <a:rPr lang="en-US" altLang="zh-CN" sz="1600" dirty="0">
                <a:latin typeface="微软雅黑" panose="020B0503020204020204" pitchFamily="34" charset="-122"/>
                <a:ea typeface="微软雅黑" panose="020B0503020204020204" pitchFamily="34" charset="-122"/>
                <a:sym typeface="+mn-ea"/>
              </a:rPr>
              <a:t>DependentLayout</a:t>
            </a:r>
            <a:r>
              <a:rPr lang="zh-CN" altLang="en-US" sz="1600" dirty="0">
                <a:latin typeface="微软雅黑" panose="020B0503020204020204" pitchFamily="34" charset="-122"/>
                <a:ea typeface="微软雅黑" panose="020B0503020204020204" pitchFamily="34" charset="-122"/>
                <a:sym typeface="+mn-ea"/>
              </a:rPr>
              <a:t>）。</a:t>
            </a:r>
          </a:p>
          <a:p>
            <a:pPr marL="285750" indent="-285750" fontAlgn="auto">
              <a:lnSpc>
                <a:spcPct val="150000"/>
              </a:lnSpc>
              <a:buFont typeface="Wingdings" panose="05000000000000000000" pitchFamily="2" charset="2"/>
              <a:buChar char="n"/>
            </a:pPr>
            <a:endParaRPr lang="en-US" altLang="zh-CN" sz="1600" dirty="0">
              <a:latin typeface="微软雅黑" panose="020B0503020204020204" pitchFamily="34" charset="-122"/>
              <a:ea typeface="微软雅黑" panose="020B0503020204020204" pitchFamily="34" charset="-122"/>
              <a:sym typeface="+mn-ea"/>
            </a:endParaRPr>
          </a:p>
          <a:p>
            <a:pPr marL="742950" lvl="1" indent="-285750">
              <a:lnSpc>
                <a:spcPct val="15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sz="1600" dirty="0">
                <a:solidFill>
                  <a:srgbClr val="FF0000"/>
                </a:solidFill>
                <a:latin typeface="微软雅黑" panose="020B0503020204020204" pitchFamily="34" charset="-122"/>
                <a:ea typeface="微软雅黑" panose="020B0503020204020204" pitchFamily="34" charset="-122"/>
                <a:sym typeface="+mn-ea"/>
              </a:rPr>
              <a:t>所有的</a:t>
            </a:r>
            <a:r>
              <a:rPr lang="en-US" altLang="zh-CN" sz="1600" dirty="0">
                <a:solidFill>
                  <a:srgbClr val="FF0000"/>
                </a:solidFill>
                <a:latin typeface="微软雅黑" panose="020B0503020204020204" pitchFamily="34" charset="-122"/>
                <a:ea typeface="微软雅黑" panose="020B0503020204020204" pitchFamily="34" charset="-122"/>
                <a:sym typeface="+mn-ea"/>
              </a:rPr>
              <a:t>UI</a:t>
            </a:r>
            <a:r>
              <a:rPr lang="zh-CN" altLang="en-US" sz="1600" dirty="0">
                <a:solidFill>
                  <a:srgbClr val="FF0000"/>
                </a:solidFill>
                <a:latin typeface="微软雅黑" panose="020B0503020204020204" pitchFamily="34" charset="-122"/>
                <a:ea typeface="微软雅黑" panose="020B0503020204020204" pitchFamily="34" charset="-122"/>
                <a:sym typeface="+mn-ea"/>
              </a:rPr>
              <a:t>操作都应该在主线程进行设置</a:t>
            </a:r>
            <a:r>
              <a:rPr lang="zh-CN" altLang="en-US" sz="1600" dirty="0">
                <a:latin typeface="微软雅黑" panose="020B0503020204020204" pitchFamily="34" charset="-122"/>
                <a:ea typeface="微软雅黑" panose="020B0503020204020204" pitchFamily="34" charset="-122"/>
                <a:sym typeface="+mn-ea"/>
              </a:rPr>
              <a:t>。</a:t>
            </a:r>
          </a:p>
          <a:p>
            <a:pPr marL="285750" indent="-285750" fontAlgn="auto">
              <a:lnSpc>
                <a:spcPct val="150000"/>
              </a:lnSpc>
              <a:buFont typeface="Wingdings" panose="05000000000000000000" pitchFamily="2" charset="2"/>
              <a:buChar char="n"/>
            </a:pPr>
            <a:endParaRPr lang="en-US" altLang="zh-CN" sz="16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对齐方式</a:t>
            </a:r>
          </a:p>
        </p:txBody>
      </p:sp>
      <p:sp>
        <p:nvSpPr>
          <p:cNvPr id="3" name="内容占位符 2"/>
          <p:cNvSpPr>
            <a:spLocks noGrp="1"/>
          </p:cNvSpPr>
          <p:nvPr>
            <p:ph idx="1"/>
          </p:nvPr>
        </p:nvSpPr>
        <p:spPr>
          <a:xfrm>
            <a:off x="0" y="788670"/>
            <a:ext cx="12192000" cy="4770755"/>
          </a:xfrm>
        </p:spPr>
        <p:txBody>
          <a:bodyPr>
            <a:normAutofit/>
          </a:bodyPr>
          <a:lstStyle/>
          <a:p>
            <a:pPr marL="342900" indent="-342900" fontAlgn="auto">
              <a:lnSpc>
                <a:spcPct val="150000"/>
              </a:lnSpc>
              <a:buFont typeface="Wingdings" panose="05000000000000000000" pitchFamily="2" charset="2"/>
              <a:buChar char="n"/>
            </a:pPr>
            <a:r>
              <a:rPr sz="1780">
                <a:latin typeface="微软雅黑" panose="020B0503020204020204" pitchFamily="34" charset="-122"/>
                <a:ea typeface="微软雅黑" panose="020B0503020204020204" pitchFamily="34" charset="-122"/>
                <a:sym typeface="+mn-ea"/>
              </a:rPr>
              <a:t>DirectionalLayout中的组件使用</a:t>
            </a:r>
            <a:r>
              <a:rPr sz="1780">
                <a:solidFill>
                  <a:srgbClr val="FF0000"/>
                </a:solidFill>
                <a:latin typeface="微软雅黑" panose="020B0503020204020204" pitchFamily="34" charset="-122"/>
                <a:ea typeface="微软雅黑" panose="020B0503020204020204" pitchFamily="34" charset="-122"/>
                <a:sym typeface="+mn-ea"/>
              </a:rPr>
              <a:t>layout_alignment</a:t>
            </a:r>
            <a:r>
              <a:rPr sz="1780">
                <a:latin typeface="微软雅黑" panose="020B0503020204020204" pitchFamily="34" charset="-122"/>
                <a:ea typeface="微软雅黑" panose="020B0503020204020204" pitchFamily="34" charset="-122"/>
                <a:sym typeface="+mn-ea"/>
              </a:rPr>
              <a:t>控制自身在布局中的对齐方式。</a:t>
            </a:r>
          </a:p>
          <a:p>
            <a:pPr marL="342900" indent="-342900" fontAlgn="auto">
              <a:lnSpc>
                <a:spcPct val="150000"/>
              </a:lnSpc>
              <a:buFont typeface="Wingdings" panose="05000000000000000000" pitchFamily="2" charset="2"/>
              <a:buChar char="n"/>
            </a:pPr>
            <a:r>
              <a:rPr sz="1780">
                <a:latin typeface="微软雅黑" panose="020B0503020204020204" pitchFamily="34" charset="-122"/>
                <a:ea typeface="微软雅黑" panose="020B0503020204020204" pitchFamily="34" charset="-122"/>
                <a:sym typeface="+mn-ea"/>
              </a:rPr>
              <a:t>对齐方式和排列方式密切相关，当排列方式为水平方向时，可选的对齐方式只有作用于垂直方向的类型（top、bottom、vertical_center、center）其他对齐方式不会生效。</a:t>
            </a:r>
          </a:p>
          <a:p>
            <a:pPr marL="342900" indent="-342900" fontAlgn="auto">
              <a:lnSpc>
                <a:spcPct val="150000"/>
              </a:lnSpc>
              <a:buFont typeface="Wingdings" panose="05000000000000000000" pitchFamily="2" charset="2"/>
              <a:buChar char="n"/>
            </a:pPr>
            <a:r>
              <a:rPr sz="1780">
                <a:latin typeface="微软雅黑" panose="020B0503020204020204" pitchFamily="34" charset="-122"/>
                <a:ea typeface="微软雅黑" panose="020B0503020204020204" pitchFamily="34" charset="-122"/>
                <a:sym typeface="+mn-ea"/>
              </a:rPr>
              <a:t>当排列方式为垂直方向时，可选的对齐方式只有作用于水平方向的类型（left、right、start、end、horizontal_center、center）其他对齐方式不会生效。</a:t>
            </a:r>
          </a:p>
          <a:p>
            <a:pPr marL="342900" indent="-342900" fontAlgn="auto">
              <a:lnSpc>
                <a:spcPct val="150000"/>
              </a:lnSpc>
              <a:buFont typeface="Wingdings" panose="05000000000000000000" pitchFamily="2" charset="2"/>
              <a:buChar char="n"/>
            </a:pPr>
            <a:endParaRPr lang="zh-CN" altLang="en-US" sz="1780" dirty="0">
              <a:latin typeface="微软雅黑" panose="020B0503020204020204" pitchFamily="34" charset="-122"/>
              <a:ea typeface="微软雅黑" panose="020B0503020204020204" pitchFamily="34" charset="-122"/>
              <a:sym typeface="+mn-ea"/>
            </a:endParaRPr>
          </a:p>
          <a:p>
            <a:pPr marL="0" indent="0" fontAlgn="auto">
              <a:lnSpc>
                <a:spcPct val="150000"/>
              </a:lnSpc>
              <a:buFont typeface="Wingdings" panose="05000000000000000000" pitchFamily="2" charset="2"/>
              <a:buNone/>
            </a:pPr>
            <a:r>
              <a:rPr lang="en-US" altLang="zh-CN" sz="1780" dirty="0">
                <a:latin typeface="微软雅黑" panose="020B0503020204020204" pitchFamily="34" charset="-122"/>
                <a:ea typeface="微软雅黑" panose="020B0503020204020204" pitchFamily="34" charset="-122"/>
                <a:sym typeface="+mn-ea"/>
              </a:rPr>
              <a:t>   </a:t>
            </a:r>
            <a:endParaRPr lang="zh-CN" altLang="en-US" sz="1780"/>
          </a:p>
        </p:txBody>
      </p:sp>
    </p:spTree>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1360"/>
            <a:ext cx="12192000" cy="4770755"/>
          </a:xfrm>
        </p:spPr>
        <p:txBody>
          <a:bodyPr/>
          <a:lstStyle/>
          <a:p>
            <a:r>
              <a:rPr lang="zh-CN" altLang="en-US" sz="1600">
                <a:latin typeface="微软雅黑" panose="020B0503020204020204" pitchFamily="34" charset="-122"/>
                <a:ea typeface="微软雅黑" panose="020B0503020204020204" pitchFamily="34" charset="-122"/>
              </a:rPr>
              <a:t>对齐方式的示例代码：</a:t>
            </a:r>
          </a:p>
        </p:txBody>
      </p:sp>
      <p:pic>
        <p:nvPicPr>
          <p:cNvPr id="4" name="图片 3"/>
          <p:cNvPicPr>
            <a:picLocks noChangeAspect="1"/>
          </p:cNvPicPr>
          <p:nvPr/>
        </p:nvPicPr>
        <p:blipFill>
          <a:blip r:embed="rId2"/>
          <a:stretch>
            <a:fillRect/>
          </a:stretch>
        </p:blipFill>
        <p:spPr>
          <a:xfrm>
            <a:off x="5122545" y="1173480"/>
            <a:ext cx="5819775" cy="5241290"/>
          </a:xfrm>
          <a:prstGeom prst="rect">
            <a:avLst/>
          </a:prstGeom>
        </p:spPr>
      </p:pic>
      <p:pic>
        <p:nvPicPr>
          <p:cNvPr id="5" name="图片 4"/>
          <p:cNvPicPr>
            <a:picLocks noChangeAspect="1"/>
          </p:cNvPicPr>
          <p:nvPr/>
        </p:nvPicPr>
        <p:blipFill>
          <a:blip r:embed="rId3"/>
          <a:stretch>
            <a:fillRect/>
          </a:stretch>
        </p:blipFill>
        <p:spPr>
          <a:xfrm>
            <a:off x="299085" y="2523490"/>
            <a:ext cx="4562475" cy="2676525"/>
          </a:xfrm>
          <a:prstGeom prst="rect">
            <a:avLst/>
          </a:prstGeom>
        </p:spPr>
      </p:pic>
    </p:spTree>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2007" y="763942"/>
            <a:ext cx="10897614" cy="1439240"/>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子组件使用</a:t>
            </a:r>
            <a:r>
              <a:rPr lang="en-US" altLang="zh-CN" sz="1600" dirty="0">
                <a:solidFill>
                  <a:srgbClr val="FF0000"/>
                </a:solidFill>
                <a:latin typeface="微软雅黑" panose="020B0503020204020204" pitchFamily="34" charset="-122"/>
                <a:ea typeface="微软雅黑" panose="020B0503020204020204" pitchFamily="34" charset="-122"/>
                <a:sym typeface="+mn-ea"/>
              </a:rPr>
              <a:t>weight</a:t>
            </a:r>
            <a:r>
              <a:rPr lang="zh-CN" altLang="en-US" sz="1600" dirty="0">
                <a:solidFill>
                  <a:srgbClr val="FF0000"/>
                </a:solidFill>
                <a:latin typeface="微软雅黑" panose="020B0503020204020204" pitchFamily="34" charset="-122"/>
                <a:ea typeface="微软雅黑" panose="020B0503020204020204" pitchFamily="34" charset="-122"/>
                <a:sym typeface="+mn-ea"/>
              </a:rPr>
              <a:t>（权重）属性</a:t>
            </a:r>
            <a:r>
              <a:rPr lang="zh-CN" altLang="en-US" sz="1600" dirty="0">
                <a:latin typeface="微软雅黑" panose="020B0503020204020204" pitchFamily="34" charset="-122"/>
                <a:ea typeface="微软雅黑" panose="020B0503020204020204" pitchFamily="34" charset="-122"/>
                <a:sym typeface="+mn-ea"/>
              </a:rPr>
              <a:t>来按比例分配组件占用父组件的大小。</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水平方向布局计算如下：</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sym typeface="+mn-ea"/>
              </a:rPr>
              <a:t>父布局可分配宽度 </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父布局宽度</a:t>
            </a:r>
            <a:r>
              <a:rPr lang="en-US" altLang="zh-CN" sz="1400" dirty="0">
                <a:latin typeface="微软雅黑" panose="020B0503020204020204" pitchFamily="34" charset="-122"/>
                <a:ea typeface="微软雅黑" panose="020B0503020204020204" pitchFamily="34" charset="-122"/>
                <a:sym typeface="+mn-ea"/>
              </a:rPr>
              <a:t>width</a:t>
            </a:r>
            <a:r>
              <a:rPr lang="zh-CN" altLang="en-US" sz="1400" dirty="0">
                <a:latin typeface="微软雅黑" panose="020B0503020204020204" pitchFamily="34" charset="-122"/>
                <a:ea typeface="微软雅黑" panose="020B0503020204020204" pitchFamily="34" charset="-122"/>
                <a:sym typeface="+mn-ea"/>
              </a:rPr>
              <a:t> </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所有子组件</a:t>
            </a:r>
            <a:r>
              <a:rPr lang="en-US" altLang="zh-CN" sz="1400" dirty="0">
                <a:latin typeface="微软雅黑" panose="020B0503020204020204" pitchFamily="34" charset="-122"/>
                <a:ea typeface="微软雅黑" panose="020B0503020204020204" pitchFamily="34" charset="-122"/>
                <a:sym typeface="+mn-ea"/>
              </a:rPr>
              <a:t>width</a:t>
            </a:r>
            <a:r>
              <a:rPr lang="zh-CN" altLang="en-US" sz="1400" dirty="0">
                <a:latin typeface="微软雅黑" panose="020B0503020204020204" pitchFamily="34" charset="-122"/>
                <a:ea typeface="微软雅黑" panose="020B0503020204020204" pitchFamily="34" charset="-122"/>
                <a:sym typeface="+mn-ea"/>
              </a:rPr>
              <a:t>之和；</a:t>
            </a:r>
            <a:endParaRPr lang="en-US" altLang="zh-CN" sz="14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sym typeface="+mn-ea"/>
              </a:rPr>
              <a:t>组件宽度 </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组件</a:t>
            </a:r>
            <a:r>
              <a:rPr lang="en-US" altLang="zh-CN" sz="1400" dirty="0">
                <a:latin typeface="微软雅黑" panose="020B0503020204020204" pitchFamily="34" charset="-122"/>
                <a:ea typeface="微软雅黑" panose="020B0503020204020204" pitchFamily="34" charset="-122"/>
                <a:sym typeface="+mn-ea"/>
              </a:rPr>
              <a:t>weight ÷ </a:t>
            </a:r>
            <a:r>
              <a:rPr lang="zh-CN" altLang="en-US" sz="1400" dirty="0">
                <a:latin typeface="微软雅黑" panose="020B0503020204020204" pitchFamily="34" charset="-122"/>
                <a:ea typeface="微软雅黑" panose="020B0503020204020204" pitchFamily="34" charset="-122"/>
                <a:sym typeface="+mn-ea"/>
              </a:rPr>
              <a:t>所有组件</a:t>
            </a:r>
            <a:r>
              <a:rPr lang="en-US" altLang="zh-CN" sz="1400" dirty="0">
                <a:latin typeface="微软雅黑" panose="020B0503020204020204" pitchFamily="34" charset="-122"/>
                <a:ea typeface="微软雅黑" panose="020B0503020204020204" pitchFamily="34" charset="-122"/>
                <a:sym typeface="+mn-ea"/>
              </a:rPr>
              <a:t>weight</a:t>
            </a:r>
            <a:r>
              <a:rPr lang="zh-CN" altLang="en-US" sz="1400" dirty="0">
                <a:latin typeface="微软雅黑" panose="020B0503020204020204" pitchFamily="34" charset="-122"/>
                <a:ea typeface="微软雅黑" panose="020B0503020204020204" pitchFamily="34" charset="-122"/>
                <a:sym typeface="+mn-ea"/>
              </a:rPr>
              <a:t>之和 </a:t>
            </a:r>
            <a:r>
              <a:rPr lang="en-US" altLang="zh-CN" sz="1400" dirty="0">
                <a:latin typeface="微软雅黑" panose="020B0503020204020204" pitchFamily="34" charset="-122"/>
                <a:ea typeface="微软雅黑" panose="020B0503020204020204" pitchFamily="34" charset="-122"/>
                <a:sym typeface="+mn-ea"/>
              </a:rPr>
              <a:t>× </a:t>
            </a:r>
            <a:r>
              <a:rPr lang="zh-CN" altLang="en-US" sz="1400" b="1" dirty="0">
                <a:latin typeface="微软雅黑" panose="020B0503020204020204" pitchFamily="34" charset="-122"/>
                <a:ea typeface="微软雅黑" panose="020B0503020204020204" pitchFamily="34" charset="-122"/>
                <a:sym typeface="+mn-ea"/>
              </a:rPr>
              <a:t>父布局可分配宽度。</a:t>
            </a:r>
            <a:endParaRPr lang="en-US" altLang="zh-CN" sz="1400" b="1"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1"/>
            </p:custDataLst>
          </p:nvPr>
        </p:nvPicPr>
        <p:blipFill>
          <a:blip r:embed="rId4"/>
          <a:stretch>
            <a:fillRect/>
          </a:stretch>
        </p:blipFill>
        <p:spPr>
          <a:xfrm>
            <a:off x="929005" y="2434590"/>
            <a:ext cx="5715000" cy="4004310"/>
          </a:xfrm>
          <a:prstGeom prst="rect">
            <a:avLst/>
          </a:prstGeom>
        </p:spPr>
      </p:pic>
      <p:pic>
        <p:nvPicPr>
          <p:cNvPr id="5" name="图片 4"/>
          <p:cNvPicPr>
            <a:picLocks noChangeAspect="1"/>
          </p:cNvPicPr>
          <p:nvPr/>
        </p:nvPicPr>
        <p:blipFill>
          <a:blip r:embed="rId5"/>
          <a:stretch>
            <a:fillRect/>
          </a:stretch>
        </p:blipFill>
        <p:spPr>
          <a:xfrm>
            <a:off x="7216775" y="2434590"/>
            <a:ext cx="4733925" cy="31337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4727" y="252803"/>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4-3</a:t>
            </a:r>
            <a:r>
              <a:rPr lang="zh-CN" altLang="en-US" sz="22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mn-ea"/>
              </a:rPr>
              <a:t> </a:t>
            </a:r>
            <a:r>
              <a:rPr lang="en-US" altLang="zh-CN" sz="2400" dirty="0">
                <a:latin typeface="微软雅黑" panose="020B0503020204020204" pitchFamily="34" charset="-122"/>
                <a:ea typeface="微软雅黑" panose="020B0503020204020204" pitchFamily="34" charset="-122"/>
                <a:sym typeface="+mn-ea"/>
              </a:rPr>
              <a:t>DependentLayout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647147" y="954961"/>
            <a:ext cx="10897614" cy="1198880"/>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DependentLayout是Java UI框架里的一种常见布局。与DirectionalLayout相比，拥有更多的排布方式，每个组件可以指定相对于其他同级元素的位置，或者指定相对于父组件的位置。</a:t>
            </a:r>
          </a:p>
          <a:p>
            <a:pPr marL="342900" indent="-34290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DependentLayout的自有XML属性见下表</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865" y="2619102"/>
            <a:ext cx="1833608" cy="16197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a:graphicFrameLocks noGrp="1"/>
          </p:cNvGraphicFramePr>
          <p:nvPr/>
        </p:nvGraphicFramePr>
        <p:xfrm>
          <a:off x="1108363" y="2394572"/>
          <a:ext cx="7416799" cy="2930281"/>
        </p:xfrm>
        <a:graphic>
          <a:graphicData uri="http://schemas.openxmlformats.org/drawingml/2006/table">
            <a:tbl>
              <a:tblPr/>
              <a:tblGrid>
                <a:gridCol w="1186849"/>
                <a:gridCol w="1171312"/>
                <a:gridCol w="1525158"/>
                <a:gridCol w="3533480"/>
              </a:tblGrid>
              <a:tr h="431755">
                <a:tc>
                  <a:txBody>
                    <a:bodyPr/>
                    <a:lstStyle/>
                    <a:p>
                      <a:pPr algn="l" fontAlgn="base" latinLnBrk="0"/>
                      <a:r>
                        <a:rPr lang="zh-CN" altLang="en-US" sz="1200" b="1" dirty="0">
                          <a:effectLst/>
                        </a:rPr>
                        <a:t>属性名称</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中文描述</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取值说明</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r>
              <a:tr h="346453">
                <a:tc rowSpan="7">
                  <a:txBody>
                    <a:bodyPr/>
                    <a:lstStyle/>
                    <a:p>
                      <a:pPr fontAlgn="base"/>
                      <a:r>
                        <a:rPr lang="en-US" sz="1200">
                          <a:effectLst/>
                        </a:rPr>
                        <a:t>alignment</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rowSpan="7">
                  <a:txBody>
                    <a:bodyPr/>
                    <a:lstStyle/>
                    <a:p>
                      <a:pPr fontAlgn="base"/>
                      <a:r>
                        <a:rPr lang="zh-CN" altLang="en-US" sz="1200" dirty="0">
                          <a:effectLst/>
                        </a:rPr>
                        <a:t>对齐方式</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dirty="0">
                          <a:effectLst/>
                        </a:rPr>
                        <a:t>left</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表示左对齐。</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46453">
                <a:tc vMerge="1">
                  <a:txBody>
                    <a:bodyPr/>
                    <a:lstStyle/>
                    <a:p>
                      <a:endParaRPr lang="zh-CN"/>
                    </a:p>
                  </a:txBody>
                  <a:tcPr/>
                </a:tc>
                <a:tc vMerge="1">
                  <a:txBody>
                    <a:bodyPr/>
                    <a:lstStyle/>
                    <a:p>
                      <a:endParaRPr lang="zh-CN"/>
                    </a:p>
                  </a:txBody>
                  <a:tcPr/>
                </a:tc>
                <a:tc>
                  <a:txBody>
                    <a:bodyPr/>
                    <a:lstStyle/>
                    <a:p>
                      <a:pPr fontAlgn="base"/>
                      <a:r>
                        <a:rPr lang="en-US" sz="1200" dirty="0">
                          <a:effectLst/>
                        </a:rPr>
                        <a:t>top</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表示顶部对齐。</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46453">
                <a:tc vMerge="1">
                  <a:txBody>
                    <a:bodyPr/>
                    <a:lstStyle/>
                    <a:p>
                      <a:endParaRPr lang="zh-CN"/>
                    </a:p>
                  </a:txBody>
                  <a:tcPr/>
                </a:tc>
                <a:tc vMerge="1">
                  <a:txBody>
                    <a:bodyPr/>
                    <a:lstStyle/>
                    <a:p>
                      <a:endParaRPr lang="zh-CN"/>
                    </a:p>
                  </a:txBody>
                  <a:tcPr/>
                </a:tc>
                <a:tc>
                  <a:txBody>
                    <a:bodyPr/>
                    <a:lstStyle/>
                    <a:p>
                      <a:pPr fontAlgn="base"/>
                      <a:r>
                        <a:rPr lang="en-US" sz="1200" dirty="0">
                          <a:effectLst/>
                        </a:rPr>
                        <a:t>right</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表示右对齐。</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46453">
                <a:tc vMerge="1">
                  <a:txBody>
                    <a:bodyPr/>
                    <a:lstStyle/>
                    <a:p>
                      <a:endParaRPr lang="zh-CN"/>
                    </a:p>
                  </a:txBody>
                  <a:tcPr/>
                </a:tc>
                <a:tc vMerge="1">
                  <a:txBody>
                    <a:bodyPr/>
                    <a:lstStyle/>
                    <a:p>
                      <a:endParaRPr lang="zh-CN"/>
                    </a:p>
                  </a:txBody>
                  <a:tcPr/>
                </a:tc>
                <a:tc>
                  <a:txBody>
                    <a:bodyPr/>
                    <a:lstStyle/>
                    <a:p>
                      <a:pPr fontAlgn="base"/>
                      <a:r>
                        <a:rPr lang="en-US" sz="1200" dirty="0">
                          <a:effectLst/>
                        </a:rPr>
                        <a:t>bottom</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表示底部对齐。</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59861">
                <a:tc vMerge="1">
                  <a:txBody>
                    <a:bodyPr/>
                    <a:lstStyle/>
                    <a:p>
                      <a:endParaRPr lang="zh-CN"/>
                    </a:p>
                  </a:txBody>
                  <a:tcPr/>
                </a:tc>
                <a:tc vMerge="1">
                  <a:txBody>
                    <a:bodyPr/>
                    <a:lstStyle/>
                    <a:p>
                      <a:endParaRPr lang="zh-CN"/>
                    </a:p>
                  </a:txBody>
                  <a:tcPr/>
                </a:tc>
                <a:tc>
                  <a:txBody>
                    <a:bodyPr/>
                    <a:lstStyle/>
                    <a:p>
                      <a:pPr fontAlgn="base"/>
                      <a:r>
                        <a:rPr lang="en-US" sz="1200">
                          <a:effectLst/>
                        </a:rPr>
                        <a:t>horizontal_center</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表示水平居中对齐。</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406400">
                <a:tc vMerge="1">
                  <a:txBody>
                    <a:bodyPr/>
                    <a:lstStyle/>
                    <a:p>
                      <a:endParaRPr lang="zh-CN"/>
                    </a:p>
                  </a:txBody>
                  <a:tcPr/>
                </a:tc>
                <a:tc vMerge="1">
                  <a:txBody>
                    <a:bodyPr/>
                    <a:lstStyle/>
                    <a:p>
                      <a:endParaRPr lang="zh-CN"/>
                    </a:p>
                  </a:txBody>
                  <a:tcPr/>
                </a:tc>
                <a:tc>
                  <a:txBody>
                    <a:bodyPr/>
                    <a:lstStyle/>
                    <a:p>
                      <a:pPr fontAlgn="base"/>
                      <a:r>
                        <a:rPr lang="en-US" sz="1200">
                          <a:effectLst/>
                        </a:rPr>
                        <a:t>vertical_center</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表示垂直居中对齐。</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46453">
                <a:tc vMerge="1">
                  <a:txBody>
                    <a:bodyPr/>
                    <a:lstStyle/>
                    <a:p>
                      <a:endParaRPr lang="zh-CN"/>
                    </a:p>
                  </a:txBody>
                  <a:tcPr/>
                </a:tc>
                <a:tc vMerge="1">
                  <a:txBody>
                    <a:bodyPr/>
                    <a:lstStyle/>
                    <a:p>
                      <a:endParaRPr lang="zh-CN"/>
                    </a:p>
                  </a:txBody>
                  <a:tcPr/>
                </a:tc>
                <a:tc>
                  <a:txBody>
                    <a:bodyPr/>
                    <a:lstStyle/>
                    <a:p>
                      <a:pPr fontAlgn="base"/>
                      <a:r>
                        <a:rPr lang="en-US" sz="1200">
                          <a:effectLst/>
                        </a:rPr>
                        <a:t>center</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表示居中对齐。</a:t>
                      </a:r>
                    </a:p>
                  </a:txBody>
                  <a:tcPr marL="97710" marR="97710" marT="81425" marB="814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4145" y="967740"/>
            <a:ext cx="11770360" cy="460375"/>
          </a:xfrm>
          <a:prstGeom prst="rect">
            <a:avLst/>
          </a:prstGeom>
          <a:noFill/>
        </p:spPr>
        <p:txBody>
          <a:bodyPr wrap="square">
            <a:spAutoFit/>
          </a:bodyPr>
          <a:lstStyle/>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相对于父容器，子组件常用属性：</a:t>
            </a:r>
            <a:endParaRPr lang="en-US" altLang="zh-CN" sz="1600" dirty="0">
              <a:latin typeface="微软雅黑" panose="020B0503020204020204" pitchFamily="34" charset="-122"/>
              <a:ea typeface="微软雅黑" panose="020B0503020204020204" pitchFamily="34" charset="-122"/>
              <a:sym typeface="+mn-ea"/>
            </a:endParaRPr>
          </a:p>
        </p:txBody>
      </p:sp>
      <p:graphicFrame>
        <p:nvGraphicFramePr>
          <p:cNvPr id="3" name="表格 2"/>
          <p:cNvGraphicFramePr>
            <a:graphicFrameLocks noGrp="1"/>
          </p:cNvGraphicFramePr>
          <p:nvPr>
            <p:custDataLst>
              <p:tags r:id="rId1"/>
            </p:custDataLst>
          </p:nvPr>
        </p:nvGraphicFramePr>
        <p:xfrm>
          <a:off x="1159163" y="1927224"/>
          <a:ext cx="9873674" cy="3956338"/>
        </p:xfrm>
        <a:graphic>
          <a:graphicData uri="http://schemas.openxmlformats.org/drawingml/2006/table">
            <a:tbl>
              <a:tblPr/>
              <a:tblGrid>
                <a:gridCol w="1596357"/>
                <a:gridCol w="2808601"/>
                <a:gridCol w="1263662"/>
                <a:gridCol w="4205054"/>
              </a:tblGrid>
              <a:tr h="374295">
                <a:tc>
                  <a:txBody>
                    <a:bodyPr/>
                    <a:lstStyle/>
                    <a:p>
                      <a:pPr algn="l" fontAlgn="base" latinLnBrk="0"/>
                      <a:r>
                        <a:rPr lang="zh-CN" altLang="en-US" sz="1200" b="1" dirty="0">
                          <a:effectLst/>
                        </a:rPr>
                        <a:t>属性名称</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中文描述</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取值说明</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r>
              <a:tr h="435896">
                <a:tc>
                  <a:txBody>
                    <a:bodyPr/>
                    <a:lstStyle/>
                    <a:p>
                      <a:pPr fontAlgn="base"/>
                      <a:r>
                        <a:rPr lang="en-US" sz="1200" dirty="0" err="1">
                          <a:effectLst/>
                        </a:rPr>
                        <a:t>align_parent_left</a:t>
                      </a:r>
                      <a:endParaRPr lang="en-US" sz="1200" dirty="0">
                        <a:effectLst/>
                      </a:endParaRP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将左边缘与父组件的左边缘对齐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a:effectLst/>
                        </a:rPr>
                        <a:t>boolean</a:t>
                      </a:r>
                      <a:r>
                        <a:rPr lang="zh-CN" altLang="en-US" sz="1200">
                          <a:effectLst/>
                        </a:rPr>
                        <a:t>类型</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a:t>
                      </a:r>
                      <a:r>
                        <a:rPr lang="en-US" sz="1200" dirty="0">
                          <a:effectLst/>
                        </a:rPr>
                        <a:t>true/false，</a:t>
                      </a:r>
                      <a:r>
                        <a:rPr lang="zh-CN" altLang="en-US" sz="1200" dirty="0">
                          <a:effectLst/>
                        </a:rPr>
                        <a:t>也可以引用</a:t>
                      </a:r>
                      <a:r>
                        <a:rPr lang="en-US" sz="1200" dirty="0" err="1">
                          <a:effectLst/>
                        </a:rPr>
                        <a:t>boolean</a:t>
                      </a:r>
                      <a:r>
                        <a:rPr lang="zh-CN" altLang="en-US" sz="1200" dirty="0">
                          <a:effectLst/>
                        </a:rPr>
                        <a:t>资源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74295">
                <a:tc>
                  <a:txBody>
                    <a:bodyPr/>
                    <a:lstStyle/>
                    <a:p>
                      <a:pPr fontAlgn="base"/>
                      <a:r>
                        <a:rPr lang="en-US" sz="1200">
                          <a:effectLst/>
                        </a:rPr>
                        <a:t>align_parent_top</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将上边缘与父组件的上边缘对齐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a:effectLst/>
                        </a:rPr>
                        <a:t>boolean</a:t>
                      </a:r>
                      <a:r>
                        <a:rPr lang="zh-CN" altLang="en-US" sz="1200">
                          <a:effectLst/>
                        </a:rPr>
                        <a:t>类型</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可以直接设置</a:t>
                      </a:r>
                      <a:r>
                        <a:rPr lang="en-US" sz="1200">
                          <a:effectLst/>
                        </a:rPr>
                        <a:t>true/false，</a:t>
                      </a:r>
                      <a:r>
                        <a:rPr lang="zh-CN" altLang="en-US" sz="1200">
                          <a:effectLst/>
                        </a:rPr>
                        <a:t>也可以引用</a:t>
                      </a:r>
                      <a:r>
                        <a:rPr lang="en-US" sz="1200">
                          <a:effectLst/>
                        </a:rPr>
                        <a:t>boolean</a:t>
                      </a:r>
                      <a:r>
                        <a:rPr lang="zh-CN" altLang="en-US" sz="1200">
                          <a:effectLst/>
                        </a:rPr>
                        <a:t>资源。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427569">
                <a:tc>
                  <a:txBody>
                    <a:bodyPr/>
                    <a:lstStyle/>
                    <a:p>
                      <a:pPr fontAlgn="base"/>
                      <a:r>
                        <a:rPr lang="en-US" sz="1200">
                          <a:effectLst/>
                        </a:rPr>
                        <a:t>align_parent_right</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将右边缘与父组件的右边缘对齐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a:effectLst/>
                        </a:rPr>
                        <a:t>boolean</a:t>
                      </a:r>
                      <a:r>
                        <a:rPr lang="zh-CN" altLang="en-US" sz="1200">
                          <a:effectLst/>
                        </a:rPr>
                        <a:t>类型</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a:t>
                      </a:r>
                      <a:r>
                        <a:rPr lang="en-US" sz="1200" dirty="0">
                          <a:effectLst/>
                        </a:rPr>
                        <a:t>true/false，</a:t>
                      </a:r>
                      <a:r>
                        <a:rPr lang="zh-CN" altLang="en-US" sz="1200" dirty="0">
                          <a:effectLst/>
                        </a:rPr>
                        <a:t>也可以引用</a:t>
                      </a:r>
                      <a:r>
                        <a:rPr lang="en-US" sz="1200" dirty="0" err="1">
                          <a:effectLst/>
                        </a:rPr>
                        <a:t>boolean</a:t>
                      </a:r>
                      <a:r>
                        <a:rPr lang="zh-CN" altLang="en-US" sz="1200" dirty="0">
                          <a:effectLst/>
                        </a:rPr>
                        <a:t>资源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74295">
                <a:tc>
                  <a:txBody>
                    <a:bodyPr/>
                    <a:lstStyle/>
                    <a:p>
                      <a:pPr fontAlgn="base"/>
                      <a:r>
                        <a:rPr lang="en-US" sz="1200">
                          <a:effectLst/>
                        </a:rPr>
                        <a:t>align_parent_bottom</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将底边与父组件的底边对齐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a:effectLst/>
                        </a:rPr>
                        <a:t>boolean</a:t>
                      </a:r>
                      <a:r>
                        <a:rPr lang="zh-CN" altLang="en-US" sz="1200">
                          <a:effectLst/>
                        </a:rPr>
                        <a:t>类型</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a:t>
                      </a:r>
                      <a:r>
                        <a:rPr lang="en-US" sz="1200" dirty="0">
                          <a:effectLst/>
                        </a:rPr>
                        <a:t>true/false，</a:t>
                      </a:r>
                      <a:r>
                        <a:rPr lang="zh-CN" altLang="en-US" sz="1200" dirty="0">
                          <a:effectLst/>
                        </a:rPr>
                        <a:t>也可以引用</a:t>
                      </a:r>
                      <a:r>
                        <a:rPr lang="en-US" sz="1200" dirty="0" err="1">
                          <a:effectLst/>
                        </a:rPr>
                        <a:t>boolean</a:t>
                      </a:r>
                      <a:r>
                        <a:rPr lang="zh-CN" altLang="en-US" sz="1200" dirty="0">
                          <a:effectLst/>
                        </a:rPr>
                        <a:t>资源。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419245">
                <a:tc>
                  <a:txBody>
                    <a:bodyPr/>
                    <a:lstStyle/>
                    <a:p>
                      <a:pPr fontAlgn="base"/>
                      <a:r>
                        <a:rPr lang="en-US" sz="1200">
                          <a:effectLst/>
                        </a:rPr>
                        <a:t>align_parent_start</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将起始边与父组件的起始边对齐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dirty="0" err="1">
                          <a:effectLst/>
                        </a:rPr>
                        <a:t>boolean</a:t>
                      </a:r>
                      <a:r>
                        <a:rPr lang="zh-CN" altLang="en-US" sz="1200" dirty="0">
                          <a:effectLst/>
                        </a:rPr>
                        <a:t>类型</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a:t>
                      </a:r>
                      <a:r>
                        <a:rPr lang="en-US" sz="1200" dirty="0">
                          <a:effectLst/>
                        </a:rPr>
                        <a:t>true/false，</a:t>
                      </a:r>
                      <a:r>
                        <a:rPr lang="zh-CN" altLang="en-US" sz="1200" dirty="0">
                          <a:effectLst/>
                        </a:rPr>
                        <a:t>也可以引用</a:t>
                      </a:r>
                      <a:r>
                        <a:rPr lang="en-US" sz="1200" dirty="0" err="1">
                          <a:effectLst/>
                        </a:rPr>
                        <a:t>boolean</a:t>
                      </a:r>
                      <a:r>
                        <a:rPr lang="zh-CN" altLang="en-US" sz="1200" dirty="0">
                          <a:effectLst/>
                        </a:rPr>
                        <a:t>资源。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427858">
                <a:tc>
                  <a:txBody>
                    <a:bodyPr/>
                    <a:lstStyle/>
                    <a:p>
                      <a:pPr fontAlgn="base"/>
                      <a:r>
                        <a:rPr lang="en-US" sz="1200">
                          <a:effectLst/>
                        </a:rPr>
                        <a:t>align_parent_end</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将结束边与父组件的结束边对齐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dirty="0" err="1">
                          <a:effectLst/>
                        </a:rPr>
                        <a:t>boolean</a:t>
                      </a:r>
                      <a:r>
                        <a:rPr lang="zh-CN" altLang="en-US" sz="1200" dirty="0">
                          <a:effectLst/>
                        </a:rPr>
                        <a:t>类型</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a:t>
                      </a:r>
                      <a:r>
                        <a:rPr lang="en-US" sz="1200" dirty="0">
                          <a:effectLst/>
                        </a:rPr>
                        <a:t>true/false，</a:t>
                      </a:r>
                      <a:r>
                        <a:rPr lang="zh-CN" altLang="en-US" sz="1200" dirty="0">
                          <a:effectLst/>
                        </a:rPr>
                        <a:t>也可以引用</a:t>
                      </a:r>
                      <a:r>
                        <a:rPr lang="en-US" sz="1200" dirty="0" err="1">
                          <a:effectLst/>
                        </a:rPr>
                        <a:t>boolean</a:t>
                      </a:r>
                      <a:r>
                        <a:rPr lang="zh-CN" altLang="en-US" sz="1200" dirty="0">
                          <a:effectLst/>
                        </a:rPr>
                        <a:t>资源。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74295">
                <a:tc>
                  <a:txBody>
                    <a:bodyPr/>
                    <a:lstStyle/>
                    <a:p>
                      <a:pPr fontAlgn="base"/>
                      <a:r>
                        <a:rPr lang="en-US" sz="1200">
                          <a:effectLst/>
                        </a:rPr>
                        <a:t>center_in_parent</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将子组件保持在父组件的中心</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a:effectLst/>
                        </a:rPr>
                        <a:t>boolean</a:t>
                      </a:r>
                      <a:r>
                        <a:rPr lang="zh-CN" altLang="en-US" sz="1200">
                          <a:effectLst/>
                        </a:rPr>
                        <a:t>类型</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a:t>
                      </a:r>
                      <a:r>
                        <a:rPr lang="en-US" sz="1200" dirty="0">
                          <a:effectLst/>
                        </a:rPr>
                        <a:t>true/false，</a:t>
                      </a:r>
                      <a:r>
                        <a:rPr lang="zh-CN" altLang="en-US" sz="1200" dirty="0">
                          <a:effectLst/>
                        </a:rPr>
                        <a:t>也可以引用</a:t>
                      </a:r>
                      <a:r>
                        <a:rPr lang="en-US" sz="1200" dirty="0" err="1">
                          <a:effectLst/>
                        </a:rPr>
                        <a:t>boolean</a:t>
                      </a:r>
                      <a:r>
                        <a:rPr lang="zh-CN" altLang="en-US" sz="1200" dirty="0">
                          <a:effectLst/>
                        </a:rPr>
                        <a:t>资源。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74295">
                <a:tc>
                  <a:txBody>
                    <a:bodyPr/>
                    <a:lstStyle/>
                    <a:p>
                      <a:pPr fontAlgn="base"/>
                      <a:r>
                        <a:rPr lang="en-US" sz="1200" dirty="0" err="1">
                          <a:effectLst/>
                        </a:rPr>
                        <a:t>horizontal_center</a:t>
                      </a:r>
                      <a:endParaRPr lang="en-US" sz="1200" dirty="0">
                        <a:effectLst/>
                      </a:endParaRP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将子组件保持在父组件水平方向的中心</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a:effectLst/>
                        </a:rPr>
                        <a:t>boolean</a:t>
                      </a:r>
                      <a:r>
                        <a:rPr lang="zh-CN" altLang="en-US" sz="1200">
                          <a:effectLst/>
                        </a:rPr>
                        <a:t>类型</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a:t>
                      </a:r>
                      <a:r>
                        <a:rPr lang="en-US" sz="1200" dirty="0">
                          <a:effectLst/>
                        </a:rPr>
                        <a:t>true/false，</a:t>
                      </a:r>
                      <a:r>
                        <a:rPr lang="zh-CN" altLang="en-US" sz="1200" dirty="0">
                          <a:effectLst/>
                        </a:rPr>
                        <a:t>也可以引用</a:t>
                      </a:r>
                      <a:r>
                        <a:rPr lang="en-US" sz="1200" dirty="0" err="1">
                          <a:effectLst/>
                        </a:rPr>
                        <a:t>boolean</a:t>
                      </a:r>
                      <a:r>
                        <a:rPr lang="zh-CN" altLang="en-US" sz="1200" dirty="0">
                          <a:effectLst/>
                        </a:rPr>
                        <a:t>资源。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74295">
                <a:tc>
                  <a:txBody>
                    <a:bodyPr/>
                    <a:lstStyle/>
                    <a:p>
                      <a:pPr fontAlgn="base"/>
                      <a:r>
                        <a:rPr lang="en-US" sz="1200" dirty="0" err="1">
                          <a:effectLst/>
                        </a:rPr>
                        <a:t>vertical_center</a:t>
                      </a:r>
                      <a:endParaRPr lang="en-US" sz="1200" dirty="0">
                        <a:effectLst/>
                      </a:endParaRP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将子组件保持在父组件垂直方向的中心</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dirty="0" err="1">
                          <a:effectLst/>
                        </a:rPr>
                        <a:t>boolean</a:t>
                      </a:r>
                      <a:r>
                        <a:rPr lang="zh-CN" altLang="en-US" sz="1200" dirty="0">
                          <a:effectLst/>
                        </a:rPr>
                        <a:t>类型</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a:t>
                      </a:r>
                      <a:r>
                        <a:rPr lang="en-US" sz="1200" dirty="0">
                          <a:effectLst/>
                        </a:rPr>
                        <a:t>true/false，</a:t>
                      </a:r>
                      <a:r>
                        <a:rPr lang="zh-CN" altLang="en-US" sz="1200" dirty="0">
                          <a:effectLst/>
                        </a:rPr>
                        <a:t>也可以引用</a:t>
                      </a:r>
                      <a:r>
                        <a:rPr lang="en-US" sz="1200" dirty="0" err="1">
                          <a:effectLst/>
                        </a:rPr>
                        <a:t>boolean</a:t>
                      </a:r>
                      <a:r>
                        <a:rPr lang="zh-CN" altLang="en-US" sz="1200" dirty="0">
                          <a:effectLst/>
                        </a:rPr>
                        <a:t>资源。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bl>
          </a:graphicData>
        </a:graphic>
      </p:graphicFrame>
      <p:sp>
        <p:nvSpPr>
          <p:cNvPr id="2" name="文本框 1"/>
          <p:cNvSpPr txBox="1"/>
          <p:nvPr/>
        </p:nvSpPr>
        <p:spPr>
          <a:xfrm>
            <a:off x="201377" y="247088"/>
            <a:ext cx="6485688" cy="368300"/>
          </a:xfrm>
          <a:prstGeom prst="rect">
            <a:avLst/>
          </a:prstGeom>
          <a:noFill/>
        </p:spPr>
        <p:txBody>
          <a:bodyPr wrap="square">
            <a:spAutoFit/>
          </a:bodyPr>
          <a:lstStyle/>
          <a:p>
            <a:r>
              <a:rPr dirty="0">
                <a:latin typeface="微软雅黑" panose="020B0503020204020204" pitchFamily="34" charset="-122"/>
                <a:ea typeface="微软雅黑" panose="020B0503020204020204" pitchFamily="34" charset="-122"/>
              </a:rPr>
              <a:t>相对于父级组件的对齐</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4412" y="915707"/>
            <a:ext cx="10897614" cy="460375"/>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单个属性对齐方式：</a:t>
            </a:r>
            <a:endParaRPr lang="en-US" altLang="zh-CN" sz="1400" b="1"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3"/>
          <a:stretch>
            <a:fillRect/>
          </a:stretch>
        </p:blipFill>
        <p:spPr>
          <a:xfrm>
            <a:off x="5796915" y="1050925"/>
            <a:ext cx="5638800" cy="5578475"/>
          </a:xfrm>
          <a:prstGeom prst="rect">
            <a:avLst/>
          </a:prstGeom>
        </p:spPr>
      </p:pic>
      <p:pic>
        <p:nvPicPr>
          <p:cNvPr id="4" name="图片 3"/>
          <p:cNvPicPr>
            <a:picLocks noChangeAspect="1"/>
          </p:cNvPicPr>
          <p:nvPr/>
        </p:nvPicPr>
        <p:blipFill>
          <a:blip r:embed="rId4"/>
          <a:stretch>
            <a:fillRect/>
          </a:stretch>
        </p:blipFill>
        <p:spPr>
          <a:xfrm>
            <a:off x="354330" y="1637665"/>
            <a:ext cx="5255260" cy="48094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05485"/>
            <a:ext cx="12192000" cy="4770755"/>
          </a:xfrm>
        </p:spPr>
        <p:txBody>
          <a:bodyPr/>
          <a:lstStyle/>
          <a:p>
            <a:r>
              <a:rPr lang="zh-CN" altLang="en-US" sz="1600">
                <a:latin typeface="微软雅黑" panose="020B0503020204020204" pitchFamily="34" charset="-122"/>
                <a:ea typeface="微软雅黑" panose="020B0503020204020204" pitchFamily="34" charset="-122"/>
              </a:rPr>
              <a:t>组合属性对齐方式</a:t>
            </a:r>
          </a:p>
        </p:txBody>
      </p:sp>
      <p:pic>
        <p:nvPicPr>
          <p:cNvPr id="4" name="图片 3"/>
          <p:cNvPicPr>
            <a:picLocks noChangeAspect="1"/>
          </p:cNvPicPr>
          <p:nvPr/>
        </p:nvPicPr>
        <p:blipFill>
          <a:blip r:embed="rId2"/>
          <a:stretch>
            <a:fillRect/>
          </a:stretch>
        </p:blipFill>
        <p:spPr>
          <a:xfrm>
            <a:off x="5229860" y="1043940"/>
            <a:ext cx="6276975" cy="5679440"/>
          </a:xfrm>
          <a:prstGeom prst="rect">
            <a:avLst/>
          </a:prstGeom>
        </p:spPr>
      </p:pic>
      <p:pic>
        <p:nvPicPr>
          <p:cNvPr id="5" name="图片 4"/>
          <p:cNvPicPr>
            <a:picLocks noChangeAspect="1"/>
          </p:cNvPicPr>
          <p:nvPr/>
        </p:nvPicPr>
        <p:blipFill>
          <a:blip r:embed="rId3"/>
          <a:stretch>
            <a:fillRect/>
          </a:stretch>
        </p:blipFill>
        <p:spPr>
          <a:xfrm>
            <a:off x="545465" y="1680210"/>
            <a:ext cx="3959860" cy="4540250"/>
          </a:xfrm>
          <a:prstGeom prst="rect">
            <a:avLst/>
          </a:prstGeom>
        </p:spPr>
      </p:pic>
    </p:spTree>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08742" y="1382951"/>
            <a:ext cx="10897614" cy="418191"/>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相对于其他同级组件常用属性：</a:t>
            </a:r>
            <a:endParaRPr lang="en-US" altLang="zh-CN" sz="1600" dirty="0">
              <a:latin typeface="微软雅黑" panose="020B0503020204020204" pitchFamily="34" charset="-122"/>
              <a:ea typeface="微软雅黑" panose="020B0503020204020204" pitchFamily="34" charset="-122"/>
              <a:sym typeface="+mn-ea"/>
            </a:endParaRPr>
          </a:p>
        </p:txBody>
      </p:sp>
      <p:graphicFrame>
        <p:nvGraphicFramePr>
          <p:cNvPr id="3" name="表格 2"/>
          <p:cNvGraphicFramePr>
            <a:graphicFrameLocks noGrp="1"/>
          </p:cNvGraphicFramePr>
          <p:nvPr>
            <p:custDataLst>
              <p:tags r:id="rId1"/>
            </p:custDataLst>
          </p:nvPr>
        </p:nvGraphicFramePr>
        <p:xfrm>
          <a:off x="1159163" y="1879277"/>
          <a:ext cx="9873674" cy="4078178"/>
        </p:xfrm>
        <a:graphic>
          <a:graphicData uri="http://schemas.openxmlformats.org/drawingml/2006/table">
            <a:tbl>
              <a:tblPr/>
              <a:tblGrid>
                <a:gridCol w="1353128"/>
                <a:gridCol w="3205018"/>
                <a:gridCol w="1110474"/>
                <a:gridCol w="4205054"/>
              </a:tblGrid>
              <a:tr h="273188">
                <a:tc>
                  <a:txBody>
                    <a:bodyPr/>
                    <a:lstStyle/>
                    <a:p>
                      <a:pPr algn="l" fontAlgn="base" latinLnBrk="0"/>
                      <a:r>
                        <a:rPr lang="zh-CN" altLang="en-US" sz="1200" b="1" dirty="0">
                          <a:effectLst/>
                        </a:rPr>
                        <a:t>属性名称</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中文描述</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取值说明</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r>
              <a:tr h="294561">
                <a:tc>
                  <a:txBody>
                    <a:bodyPr/>
                    <a:lstStyle/>
                    <a:p>
                      <a:pPr fontAlgn="base"/>
                      <a:r>
                        <a:rPr lang="en-US" sz="1200" dirty="0" err="1">
                          <a:effectLst/>
                        </a:rPr>
                        <a:t>left_of</a:t>
                      </a:r>
                      <a:endParaRPr lang="en-US" sz="1200" dirty="0">
                        <a:effectLst/>
                      </a:endParaRP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将右边缘与另一个子组件的左边缘对齐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299947">
                <a:tc>
                  <a:txBody>
                    <a:bodyPr/>
                    <a:lstStyle/>
                    <a:p>
                      <a:pPr fontAlgn="base"/>
                      <a:r>
                        <a:rPr lang="en-US" sz="1200">
                          <a:effectLst/>
                        </a:rPr>
                        <a:t>right_of</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将左边缘与另一个子组件的右边缘对齐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12989">
                <a:tc>
                  <a:txBody>
                    <a:bodyPr/>
                    <a:lstStyle/>
                    <a:p>
                      <a:pPr fontAlgn="base"/>
                      <a:r>
                        <a:rPr lang="en-US" sz="1200">
                          <a:effectLst/>
                        </a:rPr>
                        <a:t>start_of</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将结束边与另一个子组件的起始边对齐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r>
                        <a:rPr lang="en-US" altLang="zh-CN" sz="1200" dirty="0">
                          <a:effectLst/>
                        </a:rPr>
                        <a:t>。</a:t>
                      </a:r>
                      <a:endParaRPr lang="zh-CN" altLang="en-US" sz="1200" dirty="0">
                        <a:solidFill>
                          <a:srgbClr val="242728"/>
                        </a:solidFill>
                        <a:effectLst/>
                      </a:endParaRP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12989">
                <a:tc>
                  <a:txBody>
                    <a:bodyPr/>
                    <a:lstStyle/>
                    <a:p>
                      <a:pPr fontAlgn="base"/>
                      <a:r>
                        <a:rPr lang="en-US" sz="1200">
                          <a:effectLst/>
                        </a:rPr>
                        <a:t>end_of</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将起始边与另一个子组件的结束边对齐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273188">
                <a:tc>
                  <a:txBody>
                    <a:bodyPr/>
                    <a:lstStyle/>
                    <a:p>
                      <a:pPr fontAlgn="base"/>
                      <a:r>
                        <a:rPr lang="en-US" sz="1200">
                          <a:effectLst/>
                        </a:rPr>
                        <a:t>above</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将下边缘与另一个子组件的上边缘对齐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r>
                        <a:rPr lang="en-US" altLang="zh-CN" sz="1200" dirty="0">
                          <a:effectLst/>
                        </a:rPr>
                        <a:t>。</a:t>
                      </a:r>
                      <a:endParaRPr lang="en-US" sz="1200" dirty="0">
                        <a:effectLst/>
                      </a:endParaRP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273188">
                <a:tc>
                  <a:txBody>
                    <a:bodyPr/>
                    <a:lstStyle/>
                    <a:p>
                      <a:pPr fontAlgn="base"/>
                      <a:r>
                        <a:rPr lang="en-US" sz="1200">
                          <a:effectLst/>
                        </a:rPr>
                        <a:t>below</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将上边缘与另一个子组件的下边缘对齐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r>
                        <a:rPr lang="en-US" altLang="zh-CN" sz="1200" dirty="0">
                          <a:effectLst/>
                        </a:rPr>
                        <a:t>。</a:t>
                      </a:r>
                      <a:endParaRPr lang="en-US" sz="1200" dirty="0">
                        <a:effectLst/>
                      </a:endParaRP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273188">
                <a:tc>
                  <a:txBody>
                    <a:bodyPr/>
                    <a:lstStyle/>
                    <a:p>
                      <a:pPr fontAlgn="base"/>
                      <a:r>
                        <a:rPr lang="en-US" sz="1200">
                          <a:effectLst/>
                        </a:rPr>
                        <a:t>align_baseline</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将子组件的基线与另一个子组件的基线对齐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r>
                        <a:rPr lang="en-US" altLang="zh-CN" sz="1200" dirty="0">
                          <a:effectLst/>
                        </a:rPr>
                        <a:t>。</a:t>
                      </a:r>
                      <a:endParaRPr lang="en-US" sz="1200" dirty="0">
                        <a:effectLst/>
                      </a:endParaRP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05002">
                <a:tc>
                  <a:txBody>
                    <a:bodyPr/>
                    <a:lstStyle/>
                    <a:p>
                      <a:pPr fontAlgn="base"/>
                      <a:r>
                        <a:rPr lang="en-US" sz="1200">
                          <a:effectLst/>
                        </a:rPr>
                        <a:t>align_left</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将左边缘与另一个子组件的左边缘对齐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273188">
                <a:tc>
                  <a:txBody>
                    <a:bodyPr/>
                    <a:lstStyle/>
                    <a:p>
                      <a:pPr fontAlgn="base"/>
                      <a:r>
                        <a:rPr lang="en-US" sz="1200">
                          <a:effectLst/>
                        </a:rPr>
                        <a:t>align_top</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将上边缘与另一个子组件的上边缘对齐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r>
                        <a:rPr lang="en-US" altLang="zh-CN" sz="1200" dirty="0">
                          <a:effectLst/>
                        </a:rPr>
                        <a:t>。</a:t>
                      </a:r>
                      <a:endParaRPr lang="en-US" sz="1200" dirty="0">
                        <a:effectLst/>
                      </a:endParaRP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13666">
                <a:tc>
                  <a:txBody>
                    <a:bodyPr/>
                    <a:lstStyle/>
                    <a:p>
                      <a:pPr fontAlgn="base"/>
                      <a:r>
                        <a:rPr lang="en-US" sz="1200">
                          <a:effectLst/>
                        </a:rPr>
                        <a:t>align_right</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将右边缘与另一个子组件的右边缘对齐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r>
                        <a:rPr lang="en-US" altLang="zh-CN" sz="1200" dirty="0">
                          <a:effectLst/>
                        </a:rPr>
                        <a:t>。</a:t>
                      </a:r>
                      <a:endParaRPr lang="en-US" sz="1200" dirty="0">
                        <a:effectLst/>
                      </a:endParaRP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273188">
                <a:tc>
                  <a:txBody>
                    <a:bodyPr/>
                    <a:lstStyle/>
                    <a:p>
                      <a:pPr fontAlgn="base"/>
                      <a:r>
                        <a:rPr lang="en-US" sz="1200">
                          <a:effectLst/>
                        </a:rPr>
                        <a:t>align_bottom</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将底边与另一个子组件的底边对齐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r>
                        <a:rPr lang="en-US" altLang="zh-CN" sz="1200" dirty="0">
                          <a:effectLst/>
                        </a:rPr>
                        <a:t>。</a:t>
                      </a:r>
                      <a:endParaRPr lang="en-US" sz="1200" dirty="0">
                        <a:effectLst/>
                      </a:endParaRP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26708">
                <a:tc>
                  <a:txBody>
                    <a:bodyPr/>
                    <a:lstStyle/>
                    <a:p>
                      <a:pPr fontAlgn="base"/>
                      <a:r>
                        <a:rPr lang="en-US" sz="1200">
                          <a:effectLst/>
                        </a:rPr>
                        <a:t>align_start</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将起始边与另一个子组件的起始边对齐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273188">
                <a:tc>
                  <a:txBody>
                    <a:bodyPr/>
                    <a:lstStyle/>
                    <a:p>
                      <a:pPr fontAlgn="base"/>
                      <a:r>
                        <a:rPr lang="en-US" sz="1200">
                          <a:effectLst/>
                        </a:rPr>
                        <a:t>align_end</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将结束边与另一个子组件的结束边对齐</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引用</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仅可引用</a:t>
                      </a:r>
                      <a:r>
                        <a:rPr lang="en-US" sz="1200" dirty="0">
                          <a:effectLst/>
                        </a:rPr>
                        <a:t>DependentLayout</a:t>
                      </a:r>
                      <a:r>
                        <a:rPr lang="zh-CN" altLang="en-US" sz="1200" dirty="0">
                          <a:effectLst/>
                        </a:rPr>
                        <a:t>中包含的其他组件的</a:t>
                      </a:r>
                      <a:r>
                        <a:rPr lang="en-US" sz="1200" dirty="0">
                          <a:effectLst/>
                        </a:rPr>
                        <a:t>id。</a:t>
                      </a:r>
                    </a:p>
                  </a:txBody>
                  <a:tcPr marL="6362" marR="6362" marT="5302" marB="5302"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bl>
          </a:graphicData>
        </a:graphic>
      </p:graphicFrame>
      <p:sp>
        <p:nvSpPr>
          <p:cNvPr id="2" name="文本框 1"/>
          <p:cNvSpPr txBox="1"/>
          <p:nvPr/>
        </p:nvSpPr>
        <p:spPr>
          <a:xfrm>
            <a:off x="335362" y="256613"/>
            <a:ext cx="6485688" cy="368300"/>
          </a:xfrm>
          <a:prstGeom prst="rect">
            <a:avLst/>
          </a:prstGeom>
          <a:noFill/>
        </p:spPr>
        <p:txBody>
          <a:bodyPr wrap="square">
            <a:spAutoFit/>
          </a:bodyPr>
          <a:lstStyle/>
          <a:p>
            <a:r>
              <a:rPr dirty="0">
                <a:latin typeface="微软雅黑" panose="020B0503020204020204" pitchFamily="34" charset="-122"/>
                <a:ea typeface="微软雅黑" panose="020B0503020204020204" pitchFamily="34" charset="-122"/>
              </a:rPr>
              <a:t>相对于同级组件的对齐</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7150" y="756920"/>
            <a:ext cx="12076430" cy="1891665"/>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根据位置对齐</a:t>
            </a: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left_of、right_of、start_of、end_of、above和below均相对于同级组件的不同位置进行对齐。例如left_of对齐方式，即将右边缘与同级组件的左边缘对齐，对齐后位于同级组件的左侧。其他几种对齐方式遵循的逻辑与此相同，需要注意的是start_of和end_of会跟随当前布局起始方向变化。</a:t>
            </a:r>
          </a:p>
          <a:p>
            <a:pPr marL="342900" indent="-342900" fontAlgn="auto">
              <a:lnSpc>
                <a:spcPct val="150000"/>
              </a:lnSpc>
              <a:buFont typeface="Wingdings" panose="05000000000000000000" pitchFamily="2" charset="2"/>
              <a:buChar char="n"/>
            </a:pPr>
            <a:r>
              <a:rPr lang="en-US" altLang="zh-CN" sz="1400" b="1" dirty="0">
                <a:latin typeface="微软雅黑" panose="020B0503020204020204" pitchFamily="34" charset="-122"/>
                <a:ea typeface="微软雅黑" panose="020B0503020204020204" pitchFamily="34" charset="-122"/>
                <a:sym typeface="+mn-ea"/>
              </a:rPr>
              <a:t>以上几种不同对齐方式的效果如下图所示：</a:t>
            </a:r>
          </a:p>
        </p:txBody>
      </p:sp>
      <p:pic>
        <p:nvPicPr>
          <p:cNvPr id="3" name="图片 2"/>
          <p:cNvPicPr>
            <a:picLocks noChangeAspect="1"/>
          </p:cNvPicPr>
          <p:nvPr/>
        </p:nvPicPr>
        <p:blipFill>
          <a:blip r:embed="rId3"/>
          <a:stretch>
            <a:fillRect/>
          </a:stretch>
        </p:blipFill>
        <p:spPr>
          <a:xfrm>
            <a:off x="728345" y="2780665"/>
            <a:ext cx="3870960" cy="3741420"/>
          </a:xfrm>
          <a:prstGeom prst="rect">
            <a:avLst/>
          </a:prstGeom>
        </p:spPr>
      </p:pic>
      <p:pic>
        <p:nvPicPr>
          <p:cNvPr id="7" name="图片 6"/>
          <p:cNvPicPr>
            <a:picLocks noChangeAspect="1"/>
          </p:cNvPicPr>
          <p:nvPr/>
        </p:nvPicPr>
        <p:blipFill>
          <a:blip r:embed="rId4"/>
          <a:stretch>
            <a:fillRect/>
          </a:stretch>
        </p:blipFill>
        <p:spPr>
          <a:xfrm>
            <a:off x="5598795" y="2021205"/>
            <a:ext cx="5210175" cy="47688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06120"/>
            <a:ext cx="12192000" cy="4770755"/>
          </a:xfrm>
        </p:spPr>
        <p:txBody>
          <a:bodyPr>
            <a:norm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根据边对齐</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align_left、 align_right、 align_top、 align_bottom、 align_start和align_end都是与同级组件的相同边对齐。例如align_left对齐方式，即将当前组件与同级组件的左边缘对齐。其他几种对齐方式遵循的逻辑与此相同，需要注意的是align_start和align_end会跟随当前布局起始方向变化。</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以上几种不同对齐方式的效果如下图所示：</a:t>
            </a:r>
          </a:p>
        </p:txBody>
      </p:sp>
      <p:pic>
        <p:nvPicPr>
          <p:cNvPr id="4" name="图片 3"/>
          <p:cNvPicPr>
            <a:picLocks noChangeAspect="1"/>
          </p:cNvPicPr>
          <p:nvPr/>
        </p:nvPicPr>
        <p:blipFill>
          <a:blip r:embed="rId2"/>
          <a:stretch>
            <a:fillRect/>
          </a:stretch>
        </p:blipFill>
        <p:spPr>
          <a:xfrm>
            <a:off x="5281930" y="2495550"/>
            <a:ext cx="5076825" cy="4250690"/>
          </a:xfrm>
          <a:prstGeom prst="rect">
            <a:avLst/>
          </a:prstGeom>
        </p:spPr>
      </p:pic>
      <p:pic>
        <p:nvPicPr>
          <p:cNvPr id="5" name="图片 4"/>
          <p:cNvPicPr>
            <a:picLocks noChangeAspect="1"/>
          </p:cNvPicPr>
          <p:nvPr/>
        </p:nvPicPr>
        <p:blipFill>
          <a:blip r:embed="rId3"/>
          <a:stretch>
            <a:fillRect/>
          </a:stretch>
        </p:blipFill>
        <p:spPr>
          <a:xfrm>
            <a:off x="469265" y="2915285"/>
            <a:ext cx="4419600" cy="3830955"/>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5042" y="205178"/>
            <a:ext cx="7770240"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2-2</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组件树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133985" y="846455"/>
            <a:ext cx="11452860"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布局把</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和</a:t>
            </a: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以树状的层级结构进行组织，这样的一个布局就称为组件树。</a:t>
            </a: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组件树的特点是仅有一个根组件，其他组件有且仅有一个父节点，组件之间的关系受到父节点的规则约束。</a:t>
            </a: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DevEco</a:t>
            </a:r>
            <a:r>
              <a:rPr lang="en-US" altLang="zh-CN" sz="1600" dirty="0">
                <a:latin typeface="微软雅黑" panose="020B0503020204020204" pitchFamily="34" charset="-122"/>
                <a:ea typeface="微软雅黑" panose="020B0503020204020204" pitchFamily="34" charset="-122"/>
                <a:sym typeface="+mn-ea"/>
              </a:rPr>
              <a:t> Studio</a:t>
            </a:r>
            <a:r>
              <a:rPr lang="zh-CN" altLang="en-US" sz="1600" dirty="0">
                <a:latin typeface="微软雅黑" panose="020B0503020204020204" pitchFamily="34" charset="-122"/>
                <a:ea typeface="微软雅黑" panose="020B0503020204020204" pitchFamily="34" charset="-122"/>
                <a:sym typeface="+mn-ea"/>
              </a:rPr>
              <a:t>的预览工具提供了组件树预览视图。</a:t>
            </a:r>
          </a:p>
        </p:txBody>
      </p:sp>
      <p:pic>
        <p:nvPicPr>
          <p:cNvPr id="7" name="图片 6"/>
          <p:cNvPicPr>
            <a:picLocks noChangeAspect="1"/>
          </p:cNvPicPr>
          <p:nvPr>
            <p:custDataLst>
              <p:tags r:id="rId1"/>
            </p:custDataLst>
          </p:nvPr>
        </p:nvPicPr>
        <p:blipFill>
          <a:blip r:embed="rId5"/>
          <a:stretch>
            <a:fillRect/>
          </a:stretch>
        </p:blipFill>
        <p:spPr>
          <a:xfrm>
            <a:off x="1112441" y="2993088"/>
            <a:ext cx="4983559" cy="2759318"/>
          </a:xfrm>
          <a:prstGeom prst="rect">
            <a:avLst/>
          </a:prstGeom>
        </p:spPr>
      </p:pic>
      <p:pic>
        <p:nvPicPr>
          <p:cNvPr id="2" name="图片 1"/>
          <p:cNvPicPr>
            <a:picLocks noChangeAspect="1"/>
          </p:cNvPicPr>
          <p:nvPr>
            <p:custDataLst>
              <p:tags r:id="rId2"/>
            </p:custDataLst>
          </p:nvPr>
        </p:nvPicPr>
        <p:blipFill>
          <a:blip r:embed="rId6"/>
          <a:stretch>
            <a:fillRect/>
          </a:stretch>
        </p:blipFill>
        <p:spPr>
          <a:xfrm>
            <a:off x="6473825" y="2045335"/>
            <a:ext cx="4840605" cy="44919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192000" cy="4770755"/>
          </a:xfrm>
        </p:spPr>
        <p:txBody>
          <a:bodyPr/>
          <a:lstStyle/>
          <a:p>
            <a:r>
              <a:rPr lang="zh-CN" altLang="en-US" sz="1600">
                <a:latin typeface="微软雅黑" panose="020B0503020204020204" pitchFamily="34" charset="-122"/>
                <a:ea typeface="微软雅黑" panose="020B0503020204020204" pitchFamily="34" charset="-122"/>
              </a:rPr>
              <a:t>组合属性对齐方式</a:t>
            </a:r>
          </a:p>
          <a:p>
            <a:r>
              <a:rPr lang="zh-CN" altLang="en-US" sz="1600">
                <a:latin typeface="微软雅黑" panose="020B0503020204020204" pitchFamily="34" charset="-122"/>
                <a:ea typeface="微软雅黑" panose="020B0503020204020204" pitchFamily="34" charset="-122"/>
              </a:rPr>
              <a:t>在逻辑不冲突的情况下，开发者可以组合使用多种对齐方式来进行布局。以下为一些常用的对齐方式效果图：</a:t>
            </a:r>
          </a:p>
        </p:txBody>
      </p:sp>
      <p:pic>
        <p:nvPicPr>
          <p:cNvPr id="4" name="图片 3"/>
          <p:cNvPicPr>
            <a:picLocks noChangeAspect="1"/>
          </p:cNvPicPr>
          <p:nvPr/>
        </p:nvPicPr>
        <p:blipFill>
          <a:blip r:embed="rId2"/>
          <a:stretch>
            <a:fillRect/>
          </a:stretch>
        </p:blipFill>
        <p:spPr>
          <a:xfrm>
            <a:off x="5333365" y="1729105"/>
            <a:ext cx="5743575" cy="5008245"/>
          </a:xfrm>
          <a:prstGeom prst="rect">
            <a:avLst/>
          </a:prstGeom>
        </p:spPr>
      </p:pic>
      <p:pic>
        <p:nvPicPr>
          <p:cNvPr id="5" name="图片 4"/>
          <p:cNvPicPr>
            <a:picLocks noChangeAspect="1"/>
          </p:cNvPicPr>
          <p:nvPr/>
        </p:nvPicPr>
        <p:blipFill>
          <a:blip r:embed="rId3"/>
          <a:stretch>
            <a:fillRect/>
          </a:stretch>
        </p:blipFill>
        <p:spPr>
          <a:xfrm>
            <a:off x="513080" y="1830705"/>
            <a:ext cx="4591050" cy="4805045"/>
          </a:xfrm>
          <a:prstGeom prst="rect">
            <a:avLst/>
          </a:prstGeom>
        </p:spPr>
      </p:pic>
    </p:spTree>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564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场景示例</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使用DependentLayout可以轻松实现内容丰富的布局。</a:t>
            </a:r>
          </a:p>
        </p:txBody>
      </p:sp>
      <p:pic>
        <p:nvPicPr>
          <p:cNvPr id="5" name="图片 4"/>
          <p:cNvPicPr>
            <a:picLocks noChangeAspect="1"/>
          </p:cNvPicPr>
          <p:nvPr/>
        </p:nvPicPr>
        <p:blipFill>
          <a:blip r:embed="rId2"/>
          <a:stretch>
            <a:fillRect/>
          </a:stretch>
        </p:blipFill>
        <p:spPr>
          <a:xfrm>
            <a:off x="5953125" y="953135"/>
            <a:ext cx="4797425" cy="5784850"/>
          </a:xfrm>
          <a:prstGeom prst="rect">
            <a:avLst/>
          </a:prstGeom>
        </p:spPr>
      </p:pic>
      <p:pic>
        <p:nvPicPr>
          <p:cNvPr id="6" name="图片 5"/>
          <p:cNvPicPr>
            <a:picLocks noChangeAspect="1"/>
          </p:cNvPicPr>
          <p:nvPr/>
        </p:nvPicPr>
        <p:blipFill>
          <a:blip r:embed="rId3"/>
          <a:stretch>
            <a:fillRect/>
          </a:stretch>
        </p:blipFill>
        <p:spPr>
          <a:xfrm>
            <a:off x="914400" y="2066290"/>
            <a:ext cx="4438650" cy="4162425"/>
          </a:xfrm>
          <a:prstGeom prst="rect">
            <a:avLst/>
          </a:prstGeom>
        </p:spPr>
      </p:pic>
    </p:spTree>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2987" y="243278"/>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4-4</a:t>
            </a:r>
            <a:r>
              <a:rPr lang="zh-CN" altLang="en-US" sz="22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mn-ea"/>
              </a:rPr>
              <a:t> </a:t>
            </a:r>
            <a:r>
              <a:rPr lang="en-US" altLang="zh-CN" sz="2400" dirty="0" err="1">
                <a:latin typeface="微软雅黑" panose="020B0503020204020204" pitchFamily="34" charset="-122"/>
                <a:ea typeface="微软雅黑" panose="020B0503020204020204" pitchFamily="34" charset="-122"/>
                <a:sym typeface="+mn-ea"/>
              </a:rPr>
              <a:t>StackLayout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257810" y="1201420"/>
            <a:ext cx="11348720" cy="1938020"/>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StackLayout</a:t>
            </a:r>
            <a:r>
              <a:rPr lang="zh-CN" altLang="en-US" sz="1600" dirty="0">
                <a:latin typeface="微软雅黑" panose="020B0503020204020204" pitchFamily="34" charset="-122"/>
                <a:ea typeface="微软雅黑" panose="020B0503020204020204" pitchFamily="34" charset="-122"/>
                <a:sym typeface="+mn-ea"/>
              </a:rPr>
              <a:t>直接在屏幕上开辟出一块空白的区域，添加到这个布局中的视图都是以层叠的方式显示。</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而它会把这些视图默认放到这块区域的左上角，第一个添加到布局中的视图显示在最底层，最后一个被放在最顶层，上一层的视图会覆盖下一层的视图。</a:t>
            </a:r>
          </a:p>
          <a:p>
            <a:pPr marL="342900" indent="-34290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StackLayout无自有的XML属性，共有XML属性继承自：Component</a:t>
            </a: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子组件支持的</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属性：</a:t>
            </a:r>
            <a:endParaRPr lang="en-US" altLang="zh-CN" sz="1600" dirty="0">
              <a:latin typeface="微软雅黑" panose="020B0503020204020204" pitchFamily="34" charset="-122"/>
              <a:ea typeface="微软雅黑" panose="020B0503020204020204" pitchFamily="34" charset="-122"/>
              <a:sym typeface="+mn-ea"/>
            </a:endParaRPr>
          </a:p>
        </p:txBody>
      </p:sp>
      <p:graphicFrame>
        <p:nvGraphicFramePr>
          <p:cNvPr id="3" name="表格 2"/>
          <p:cNvGraphicFramePr>
            <a:graphicFrameLocks noGrp="1"/>
          </p:cNvGraphicFramePr>
          <p:nvPr/>
        </p:nvGraphicFramePr>
        <p:xfrm>
          <a:off x="1082977" y="3140047"/>
          <a:ext cx="6998841" cy="2946058"/>
        </p:xfrm>
        <a:graphic>
          <a:graphicData uri="http://schemas.openxmlformats.org/drawingml/2006/table">
            <a:tbl>
              <a:tblPr/>
              <a:tblGrid>
                <a:gridCol w="1364659"/>
                <a:gridCol w="889054"/>
                <a:gridCol w="2088392"/>
                <a:gridCol w="2656736"/>
              </a:tblGrid>
              <a:tr h="388244">
                <a:tc>
                  <a:txBody>
                    <a:bodyPr/>
                    <a:lstStyle/>
                    <a:p>
                      <a:pPr algn="l" fontAlgn="base" latinLnBrk="0"/>
                      <a:r>
                        <a:rPr lang="zh-CN" altLang="en-US" sz="1200" b="1" dirty="0">
                          <a:effectLst/>
                        </a:rPr>
                        <a:t>属性名称</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中文描述</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取值说明</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r>
              <a:tr h="303230">
                <a:tc rowSpan="7">
                  <a:txBody>
                    <a:bodyPr/>
                    <a:lstStyle/>
                    <a:p>
                      <a:pPr fontAlgn="base"/>
                      <a:r>
                        <a:rPr lang="en-US" sz="1200" dirty="0" err="1">
                          <a:effectLst/>
                        </a:rPr>
                        <a:t>layout_alignment</a:t>
                      </a:r>
                      <a:endParaRPr lang="en-US" sz="1200" dirty="0">
                        <a:effectLst/>
                      </a:endParaRP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rowSpan="7">
                  <a:txBody>
                    <a:bodyPr/>
                    <a:lstStyle/>
                    <a:p>
                      <a:pPr fontAlgn="base"/>
                      <a:r>
                        <a:rPr lang="zh-CN" altLang="en-US" sz="1200" dirty="0">
                          <a:effectLst/>
                        </a:rPr>
                        <a:t>对齐方式</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en-US" sz="1200" dirty="0">
                          <a:effectLst/>
                        </a:rPr>
                        <a:t>left</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a:effectLst/>
                        </a:rPr>
                        <a:t>表示左对齐。</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03230">
                <a:tc vMerge="1">
                  <a:txBody>
                    <a:bodyPr/>
                    <a:lstStyle/>
                    <a:p>
                      <a:endParaRPr lang="zh-CN"/>
                    </a:p>
                  </a:txBody>
                  <a:tcPr/>
                </a:tc>
                <a:tc vMerge="1">
                  <a:txBody>
                    <a:bodyPr/>
                    <a:lstStyle/>
                    <a:p>
                      <a:endParaRPr lang="zh-CN"/>
                    </a:p>
                  </a:txBody>
                  <a:tcPr/>
                </a:tc>
                <a:tc>
                  <a:txBody>
                    <a:bodyPr/>
                    <a:lstStyle/>
                    <a:p>
                      <a:pPr fontAlgn="base"/>
                      <a:r>
                        <a:rPr lang="en-US" sz="1200" dirty="0">
                          <a:effectLst/>
                        </a:rPr>
                        <a:t>top</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表示顶部对齐。</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03230">
                <a:tc vMerge="1">
                  <a:txBody>
                    <a:bodyPr/>
                    <a:lstStyle/>
                    <a:p>
                      <a:endParaRPr lang="zh-CN"/>
                    </a:p>
                  </a:txBody>
                  <a:tcPr/>
                </a:tc>
                <a:tc vMerge="1">
                  <a:txBody>
                    <a:bodyPr/>
                    <a:lstStyle/>
                    <a:p>
                      <a:endParaRPr lang="zh-CN"/>
                    </a:p>
                  </a:txBody>
                  <a:tcPr/>
                </a:tc>
                <a:tc>
                  <a:txBody>
                    <a:bodyPr/>
                    <a:lstStyle/>
                    <a:p>
                      <a:pPr fontAlgn="base"/>
                      <a:r>
                        <a:rPr lang="en-US" sz="1200">
                          <a:effectLst/>
                        </a:rPr>
                        <a:t>right</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表示右对齐。</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03230">
                <a:tc vMerge="1">
                  <a:txBody>
                    <a:bodyPr/>
                    <a:lstStyle/>
                    <a:p>
                      <a:endParaRPr lang="zh-CN"/>
                    </a:p>
                  </a:txBody>
                  <a:tcPr/>
                </a:tc>
                <a:tc vMerge="1">
                  <a:txBody>
                    <a:bodyPr/>
                    <a:lstStyle/>
                    <a:p>
                      <a:endParaRPr lang="zh-CN"/>
                    </a:p>
                  </a:txBody>
                  <a:tcPr/>
                </a:tc>
                <a:tc>
                  <a:txBody>
                    <a:bodyPr/>
                    <a:lstStyle/>
                    <a:p>
                      <a:pPr fontAlgn="base"/>
                      <a:r>
                        <a:rPr lang="en-US" sz="1200">
                          <a:effectLst/>
                        </a:rPr>
                        <a:t>bottom</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表示底部对齐。</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03230">
                <a:tc vMerge="1">
                  <a:txBody>
                    <a:bodyPr/>
                    <a:lstStyle/>
                    <a:p>
                      <a:endParaRPr lang="zh-CN"/>
                    </a:p>
                  </a:txBody>
                  <a:tcPr/>
                </a:tc>
                <a:tc vMerge="1">
                  <a:txBody>
                    <a:bodyPr/>
                    <a:lstStyle/>
                    <a:p>
                      <a:endParaRPr lang="zh-CN"/>
                    </a:p>
                  </a:txBody>
                  <a:tcPr/>
                </a:tc>
                <a:tc>
                  <a:txBody>
                    <a:bodyPr/>
                    <a:lstStyle/>
                    <a:p>
                      <a:pPr fontAlgn="base"/>
                      <a:r>
                        <a:rPr lang="en-US" sz="1200">
                          <a:effectLst/>
                        </a:rPr>
                        <a:t>horizontal_center</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表示水平居中对齐。</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03230">
                <a:tc vMerge="1">
                  <a:txBody>
                    <a:bodyPr/>
                    <a:lstStyle/>
                    <a:p>
                      <a:endParaRPr lang="zh-CN"/>
                    </a:p>
                  </a:txBody>
                  <a:tcPr/>
                </a:tc>
                <a:tc vMerge="1">
                  <a:txBody>
                    <a:bodyPr/>
                    <a:lstStyle/>
                    <a:p>
                      <a:endParaRPr lang="zh-CN"/>
                    </a:p>
                  </a:txBody>
                  <a:tcPr/>
                </a:tc>
                <a:tc>
                  <a:txBody>
                    <a:bodyPr/>
                    <a:lstStyle/>
                    <a:p>
                      <a:pPr fontAlgn="base"/>
                      <a:r>
                        <a:rPr lang="en-US" sz="1200">
                          <a:effectLst/>
                        </a:rPr>
                        <a:t>vertical_center</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表示垂直居中对齐。</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303230">
                <a:tc vMerge="1">
                  <a:txBody>
                    <a:bodyPr/>
                    <a:lstStyle/>
                    <a:p>
                      <a:endParaRPr lang="zh-CN"/>
                    </a:p>
                  </a:txBody>
                  <a:tcPr/>
                </a:tc>
                <a:tc vMerge="1">
                  <a:txBody>
                    <a:bodyPr/>
                    <a:lstStyle/>
                    <a:p>
                      <a:endParaRPr lang="zh-CN"/>
                    </a:p>
                  </a:txBody>
                  <a:tcPr/>
                </a:tc>
                <a:tc>
                  <a:txBody>
                    <a:bodyPr/>
                    <a:lstStyle/>
                    <a:p>
                      <a:pPr fontAlgn="base"/>
                      <a:r>
                        <a:rPr lang="en-US" sz="1200">
                          <a:effectLst/>
                        </a:rPr>
                        <a:t>center</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表示居中对齐。</a:t>
                      </a:r>
                    </a:p>
                  </a:txBody>
                  <a:tcPr marL="109514" marR="109514" marT="91261" marB="9126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bl>
          </a:graphicData>
        </a:graphic>
      </p:graphicFrame>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478" y="3140047"/>
            <a:ext cx="3100878" cy="2023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72802" y="746681"/>
            <a:ext cx="10897614" cy="829945"/>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sz="1600">
                <a:latin typeface="微软雅黑" panose="020B0503020204020204" pitchFamily="34" charset="-122"/>
                <a:ea typeface="微软雅黑" panose="020B0503020204020204" pitchFamily="34" charset="-122"/>
                <a:sym typeface="+mn-ea"/>
              </a:rPr>
              <a:t>使用默认布局添加组件</a:t>
            </a:r>
          </a:p>
          <a:p>
            <a:pPr marL="342900" indent="-342900" fontAlgn="auto">
              <a:lnSpc>
                <a:spcPct val="150000"/>
              </a:lnSpc>
              <a:buFont typeface="Wingdings" panose="05000000000000000000" pitchFamily="2" charset="2"/>
              <a:buChar char="n"/>
            </a:pPr>
            <a:r>
              <a:rPr sz="1600">
                <a:latin typeface="微软雅黑" panose="020B0503020204020204" pitchFamily="34" charset="-122"/>
                <a:ea typeface="微软雅黑" panose="020B0503020204020204" pitchFamily="34" charset="-122"/>
                <a:sym typeface="+mn-ea"/>
              </a:rPr>
              <a:t>StackLayout中组件的布局默认在区域的左上角，并且以后创建的组件会在上层。</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3"/>
          <a:stretch>
            <a:fillRect/>
          </a:stretch>
        </p:blipFill>
        <p:spPr>
          <a:xfrm>
            <a:off x="5755005" y="1672590"/>
            <a:ext cx="5972175" cy="4984115"/>
          </a:xfrm>
          <a:prstGeom prst="rect">
            <a:avLst/>
          </a:prstGeom>
        </p:spPr>
      </p:pic>
      <p:pic>
        <p:nvPicPr>
          <p:cNvPr id="3" name="图片 2"/>
          <p:cNvPicPr>
            <a:picLocks noChangeAspect="1"/>
          </p:cNvPicPr>
          <p:nvPr/>
        </p:nvPicPr>
        <p:blipFill>
          <a:blip r:embed="rId4"/>
          <a:stretch>
            <a:fillRect/>
          </a:stretch>
        </p:blipFill>
        <p:spPr>
          <a:xfrm>
            <a:off x="559435" y="1737360"/>
            <a:ext cx="4191000" cy="47218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用相对位置添加组件</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使用layout_alignment属性可以指定组件在StackLayout中的相对位置，如下表示Button组件位于StackLayout的右面。</a:t>
            </a:r>
          </a:p>
        </p:txBody>
      </p:sp>
      <p:pic>
        <p:nvPicPr>
          <p:cNvPr id="4" name="图片 3"/>
          <p:cNvPicPr>
            <a:picLocks noChangeAspect="1"/>
          </p:cNvPicPr>
          <p:nvPr/>
        </p:nvPicPr>
        <p:blipFill>
          <a:blip r:embed="rId2"/>
          <a:stretch>
            <a:fillRect/>
          </a:stretch>
        </p:blipFill>
        <p:spPr>
          <a:xfrm>
            <a:off x="6144260" y="2061845"/>
            <a:ext cx="4733925" cy="4114800"/>
          </a:xfrm>
          <a:prstGeom prst="rect">
            <a:avLst/>
          </a:prstGeom>
        </p:spPr>
      </p:pic>
      <p:pic>
        <p:nvPicPr>
          <p:cNvPr id="5" name="图片 4"/>
          <p:cNvPicPr>
            <a:picLocks noChangeAspect="1"/>
          </p:cNvPicPr>
          <p:nvPr/>
        </p:nvPicPr>
        <p:blipFill>
          <a:blip r:embed="rId3"/>
          <a:stretch>
            <a:fillRect/>
          </a:stretch>
        </p:blipFill>
        <p:spPr>
          <a:xfrm>
            <a:off x="684530" y="2256155"/>
            <a:ext cx="4267200" cy="3590925"/>
          </a:xfrm>
          <a:prstGeom prst="rect">
            <a:avLst/>
          </a:prstGeom>
        </p:spPr>
      </p:pic>
    </p:spTree>
  </p:cSld>
  <p:clrMapOvr>
    <a:masterClrMapping/>
  </p:clrMapOvr>
  <p:transition spd="slow">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2987" y="310588"/>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4-5</a:t>
            </a:r>
            <a:r>
              <a:rPr lang="zh-CN" altLang="en-US" sz="22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mn-ea"/>
              </a:rPr>
              <a:t> </a:t>
            </a:r>
            <a:r>
              <a:rPr lang="en-US" altLang="zh-CN" sz="2400" dirty="0">
                <a:latin typeface="微软雅黑" panose="020B0503020204020204" pitchFamily="34" charset="-122"/>
                <a:ea typeface="微软雅黑" panose="020B0503020204020204" pitchFamily="34" charset="-122"/>
                <a:sym typeface="+mn-ea"/>
              </a:rPr>
              <a:t>TableLayout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382987" y="1200706"/>
            <a:ext cx="10897614" cy="829945"/>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TableLayout</a:t>
            </a:r>
            <a:r>
              <a:rPr lang="zh-CN" altLang="en-US" sz="1600" dirty="0">
                <a:latin typeface="微软雅黑" panose="020B0503020204020204" pitchFamily="34" charset="-122"/>
                <a:ea typeface="微软雅黑" panose="020B0503020204020204" pitchFamily="34" charset="-122"/>
                <a:sym typeface="+mn-ea"/>
              </a:rPr>
              <a:t>使用表格的方式划分子组件，默认为一列多行。</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TableLayout的自有XML属性见下表</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9885" y="2342104"/>
            <a:ext cx="2756471" cy="23794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a:graphicFrameLocks noGrp="1"/>
          </p:cNvGraphicFramePr>
          <p:nvPr/>
        </p:nvGraphicFramePr>
        <p:xfrm>
          <a:off x="1083042" y="2340336"/>
          <a:ext cx="7405176" cy="3275374"/>
        </p:xfrm>
        <a:graphic>
          <a:graphicData uri="http://schemas.openxmlformats.org/drawingml/2006/table">
            <a:tbl>
              <a:tblPr/>
              <a:tblGrid>
                <a:gridCol w="1441330"/>
                <a:gridCol w="1214445"/>
                <a:gridCol w="1809006"/>
                <a:gridCol w="2940395"/>
              </a:tblGrid>
              <a:tr h="441610">
                <a:tc>
                  <a:txBody>
                    <a:bodyPr/>
                    <a:lstStyle/>
                    <a:p>
                      <a:pPr algn="l" fontAlgn="base" latinLnBrk="0"/>
                      <a:r>
                        <a:rPr lang="zh-CN" altLang="en-US" sz="1200" b="1" dirty="0">
                          <a:effectLst/>
                        </a:rPr>
                        <a:t>属性名称</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中文描述</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取值说明</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r>
              <a:tr h="409997">
                <a:tc rowSpan="2">
                  <a:txBody>
                    <a:bodyPr/>
                    <a:lstStyle/>
                    <a:p>
                      <a:pPr fontAlgn="base"/>
                      <a:r>
                        <a:rPr lang="en-US" sz="1200" dirty="0" err="1">
                          <a:effectLst/>
                        </a:rPr>
                        <a:t>alignment_type</a:t>
                      </a:r>
                      <a:endParaRPr lang="en-US" sz="1200" dirty="0">
                        <a:effectLst/>
                      </a:endParaRP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rowSpan="2">
                  <a:txBody>
                    <a:bodyPr/>
                    <a:lstStyle/>
                    <a:p>
                      <a:pPr fontAlgn="base"/>
                      <a:r>
                        <a:rPr lang="zh-CN" altLang="en-US" sz="1200" dirty="0">
                          <a:effectLst/>
                        </a:rPr>
                        <a:t>对齐方式</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en-US" sz="1200">
                          <a:effectLst/>
                        </a:rPr>
                        <a:t>align_edges</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dirty="0">
                          <a:effectLst/>
                        </a:rPr>
                        <a:t>表示</a:t>
                      </a:r>
                      <a:r>
                        <a:rPr lang="en-US" altLang="zh-CN" sz="1200" dirty="0">
                          <a:effectLst/>
                        </a:rPr>
                        <a:t>TableLayout</a:t>
                      </a:r>
                      <a:r>
                        <a:rPr lang="zh-CN" altLang="en-US" sz="1200" dirty="0">
                          <a:effectLst/>
                        </a:rPr>
                        <a:t>内的组件按边界对齐。</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r h="417366">
                <a:tc vMerge="1">
                  <a:txBody>
                    <a:bodyPr/>
                    <a:lstStyle/>
                    <a:p>
                      <a:endParaRPr lang="zh-CN"/>
                    </a:p>
                  </a:txBody>
                  <a:tcPr/>
                </a:tc>
                <a:tc vMerge="1">
                  <a:txBody>
                    <a:bodyPr/>
                    <a:lstStyle/>
                    <a:p>
                      <a:endParaRPr lang="zh-CN"/>
                    </a:p>
                  </a:txBody>
                  <a:tcPr/>
                </a:tc>
                <a:tc>
                  <a:txBody>
                    <a:bodyPr/>
                    <a:lstStyle/>
                    <a:p>
                      <a:pPr fontAlgn="base"/>
                      <a:r>
                        <a:rPr lang="en-US" sz="1200" dirty="0" err="1">
                          <a:effectLst/>
                        </a:rPr>
                        <a:t>align_contents</a:t>
                      </a:r>
                      <a:endParaRPr lang="en-US" sz="1200" dirty="0">
                        <a:effectLst/>
                      </a:endParaRP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dirty="0">
                          <a:effectLst/>
                        </a:rPr>
                        <a:t>表示</a:t>
                      </a:r>
                      <a:r>
                        <a:rPr lang="en-US" altLang="zh-CN" sz="1200" dirty="0">
                          <a:effectLst/>
                        </a:rPr>
                        <a:t>TableLayout</a:t>
                      </a:r>
                      <a:r>
                        <a:rPr lang="zh-CN" altLang="en-US" sz="1200" dirty="0">
                          <a:effectLst/>
                        </a:rPr>
                        <a:t>内的组件按边距对齐。</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r h="626050">
                <a:tc>
                  <a:txBody>
                    <a:bodyPr/>
                    <a:lstStyle/>
                    <a:p>
                      <a:pPr fontAlgn="base"/>
                      <a:r>
                        <a:rPr lang="en-US" sz="1200">
                          <a:effectLst/>
                        </a:rPr>
                        <a:t>column_count</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a:effectLst/>
                        </a:rPr>
                        <a:t>列数</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en-US" sz="1200" dirty="0">
                          <a:effectLst/>
                        </a:rPr>
                        <a:t>integer</a:t>
                      </a:r>
                      <a:r>
                        <a:rPr lang="zh-CN" altLang="en-US" sz="1200" dirty="0">
                          <a:effectLst/>
                        </a:rPr>
                        <a:t>类型</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a:effectLst/>
                        </a:rPr>
                        <a:t>可以直接设置整型数值，也可以引用</a:t>
                      </a:r>
                      <a:r>
                        <a:rPr lang="en-US" altLang="zh-CN" sz="1200">
                          <a:effectLst/>
                        </a:rPr>
                        <a:t>integer</a:t>
                      </a:r>
                      <a:r>
                        <a:rPr lang="zh-CN" altLang="en-US" sz="1200">
                          <a:effectLst/>
                        </a:rPr>
                        <a:t>资源。</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r h="605181">
                <a:tc>
                  <a:txBody>
                    <a:bodyPr/>
                    <a:lstStyle/>
                    <a:p>
                      <a:pPr fontAlgn="base"/>
                      <a:r>
                        <a:rPr lang="en-US" sz="1200">
                          <a:effectLst/>
                        </a:rPr>
                        <a:t>row_count</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a:effectLst/>
                        </a:rPr>
                        <a:t>行数</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en-US" sz="1200">
                          <a:effectLst/>
                        </a:rPr>
                        <a:t>integer</a:t>
                      </a:r>
                      <a:r>
                        <a:rPr lang="zh-CN" altLang="en-US" sz="1200">
                          <a:effectLst/>
                        </a:rPr>
                        <a:t>类型</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dirty="0">
                          <a:effectLst/>
                        </a:rPr>
                        <a:t>可以直接设置整型数值，也可以引用</a:t>
                      </a:r>
                      <a:r>
                        <a:rPr lang="en-US" altLang="zh-CN" sz="1200" dirty="0">
                          <a:effectLst/>
                        </a:rPr>
                        <a:t>integer</a:t>
                      </a:r>
                      <a:r>
                        <a:rPr lang="zh-CN" altLang="en-US" sz="1200" dirty="0">
                          <a:effectLst/>
                        </a:rPr>
                        <a:t>资源。</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r h="387585">
                <a:tc rowSpan="2">
                  <a:txBody>
                    <a:bodyPr/>
                    <a:lstStyle/>
                    <a:p>
                      <a:pPr fontAlgn="base"/>
                      <a:r>
                        <a:rPr lang="en-US" sz="1200">
                          <a:effectLst/>
                        </a:rPr>
                        <a:t>orientation</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rowSpan="2">
                  <a:txBody>
                    <a:bodyPr/>
                    <a:lstStyle/>
                    <a:p>
                      <a:pPr fontAlgn="base"/>
                      <a:r>
                        <a:rPr lang="zh-CN" altLang="en-US" sz="1200">
                          <a:effectLst/>
                        </a:rPr>
                        <a:t>排列方向</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en-US" sz="1200">
                          <a:effectLst/>
                        </a:rPr>
                        <a:t>horizontal</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dirty="0">
                          <a:effectLst/>
                        </a:rPr>
                        <a:t>表示水平方向布局。</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r h="387585">
                <a:tc vMerge="1">
                  <a:txBody>
                    <a:bodyPr/>
                    <a:lstStyle/>
                    <a:p>
                      <a:endParaRPr lang="zh-CN"/>
                    </a:p>
                  </a:txBody>
                  <a:tcPr/>
                </a:tc>
                <a:tc vMerge="1">
                  <a:txBody>
                    <a:bodyPr/>
                    <a:lstStyle/>
                    <a:p>
                      <a:endParaRPr lang="zh-CN"/>
                    </a:p>
                  </a:txBody>
                  <a:tcPr/>
                </a:tc>
                <a:tc>
                  <a:txBody>
                    <a:bodyPr/>
                    <a:lstStyle/>
                    <a:p>
                      <a:pPr fontAlgn="base"/>
                      <a:r>
                        <a:rPr lang="en-US" sz="1200" dirty="0">
                          <a:effectLst/>
                        </a:rPr>
                        <a:t>vertical</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dirty="0">
                          <a:effectLst/>
                        </a:rPr>
                        <a:t>表示垂直方向布局。</a:t>
                      </a:r>
                    </a:p>
                  </a:txBody>
                  <a:tcPr marL="96127" marR="96127" marT="80106" marB="80106"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58527" y="846376"/>
            <a:ext cx="10897614" cy="460375"/>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创建TableLayout</a:t>
            </a:r>
            <a:r>
              <a:rPr lang="zh-CN" sz="1600" dirty="0">
                <a:latin typeface="微软雅黑" panose="020B0503020204020204" pitchFamily="34" charset="-122"/>
                <a:ea typeface="微软雅黑" panose="020B0503020204020204" pitchFamily="34" charset="-122"/>
                <a:sym typeface="+mn-ea"/>
              </a:rPr>
              <a:t>，在TableLayout布局中添加子组件</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4911090" y="1454785"/>
            <a:ext cx="6067425" cy="5165090"/>
          </a:xfrm>
          <a:prstGeom prst="rect">
            <a:avLst/>
          </a:prstGeom>
        </p:spPr>
      </p:pic>
      <p:pic>
        <p:nvPicPr>
          <p:cNvPr id="4" name="图片 3"/>
          <p:cNvPicPr>
            <a:picLocks noChangeAspect="1"/>
          </p:cNvPicPr>
          <p:nvPr/>
        </p:nvPicPr>
        <p:blipFill>
          <a:blip r:embed="rId4"/>
          <a:stretch>
            <a:fillRect/>
          </a:stretch>
        </p:blipFill>
        <p:spPr>
          <a:xfrm>
            <a:off x="258445" y="1703070"/>
            <a:ext cx="4286250" cy="44862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595" y="792480"/>
            <a:ext cx="1193419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在graphic文件夹下创建Text的背景table_text_bg_element.xml</a:t>
            </a: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设置行列数</a:t>
            </a:r>
          </a:p>
        </p:txBody>
      </p:sp>
      <p:pic>
        <p:nvPicPr>
          <p:cNvPr id="4" name="图片 3"/>
          <p:cNvPicPr>
            <a:picLocks noChangeAspect="1"/>
          </p:cNvPicPr>
          <p:nvPr/>
        </p:nvPicPr>
        <p:blipFill>
          <a:blip r:embed="rId2"/>
          <a:stretch>
            <a:fillRect/>
          </a:stretch>
        </p:blipFill>
        <p:spPr>
          <a:xfrm>
            <a:off x="2699385" y="1362075"/>
            <a:ext cx="5086350" cy="2694305"/>
          </a:xfrm>
          <a:prstGeom prst="rect">
            <a:avLst/>
          </a:prstGeom>
        </p:spPr>
      </p:pic>
      <p:pic>
        <p:nvPicPr>
          <p:cNvPr id="5" name="图片 4"/>
          <p:cNvPicPr>
            <a:picLocks noChangeAspect="1"/>
          </p:cNvPicPr>
          <p:nvPr/>
        </p:nvPicPr>
        <p:blipFill>
          <a:blip r:embed="rId3"/>
          <a:stretch>
            <a:fillRect/>
          </a:stretch>
        </p:blipFill>
        <p:spPr>
          <a:xfrm>
            <a:off x="1673860" y="4629785"/>
            <a:ext cx="4914900" cy="1997075"/>
          </a:xfrm>
          <a:prstGeom prst="rect">
            <a:avLst/>
          </a:prstGeom>
        </p:spPr>
      </p:pic>
      <p:pic>
        <p:nvPicPr>
          <p:cNvPr id="6" name="图片 5"/>
          <p:cNvPicPr>
            <a:picLocks noChangeAspect="1"/>
          </p:cNvPicPr>
          <p:nvPr/>
        </p:nvPicPr>
        <p:blipFill>
          <a:blip r:embed="rId4"/>
          <a:stretch>
            <a:fillRect/>
          </a:stretch>
        </p:blipFill>
        <p:spPr>
          <a:xfrm>
            <a:off x="7465060" y="4135120"/>
            <a:ext cx="4257675" cy="2559050"/>
          </a:xfrm>
          <a:prstGeom prst="rect">
            <a:avLst/>
          </a:prstGeom>
        </p:spPr>
      </p:pic>
    </p:spTree>
  </p:cSld>
  <p:clrMapOvr>
    <a:masterClrMapping/>
  </p:clrMapOvr>
  <p:transition spd="slow">
    <p:push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设置布局排列方向</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在XML中设置布局排列方向，以“vertical”为例：</a:t>
            </a:r>
          </a:p>
        </p:txBody>
      </p:sp>
      <p:pic>
        <p:nvPicPr>
          <p:cNvPr id="4" name="图片 3"/>
          <p:cNvPicPr>
            <a:picLocks noChangeAspect="1"/>
          </p:cNvPicPr>
          <p:nvPr/>
        </p:nvPicPr>
        <p:blipFill>
          <a:blip r:embed="rId2"/>
          <a:stretch>
            <a:fillRect/>
          </a:stretch>
        </p:blipFill>
        <p:spPr>
          <a:xfrm>
            <a:off x="1140460" y="2028190"/>
            <a:ext cx="4695825" cy="2647950"/>
          </a:xfrm>
          <a:prstGeom prst="rect">
            <a:avLst/>
          </a:prstGeom>
        </p:spPr>
      </p:pic>
      <p:pic>
        <p:nvPicPr>
          <p:cNvPr id="5" name="图片 4"/>
          <p:cNvPicPr>
            <a:picLocks noChangeAspect="1"/>
          </p:cNvPicPr>
          <p:nvPr/>
        </p:nvPicPr>
        <p:blipFill>
          <a:blip r:embed="rId3"/>
          <a:stretch>
            <a:fillRect/>
          </a:stretch>
        </p:blipFill>
        <p:spPr>
          <a:xfrm>
            <a:off x="7077075" y="1804670"/>
            <a:ext cx="4114800" cy="3095625"/>
          </a:xfrm>
          <a:prstGeom prst="rect">
            <a:avLst/>
          </a:prstGeom>
        </p:spPr>
      </p:pic>
    </p:spTree>
  </p:cSld>
  <p:clrMapOvr>
    <a:masterClrMapping/>
  </p:clrMapOvr>
  <p:transition spd="slow">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533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设置对齐方式</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TableLayout提供两种对齐方式，边距对齐“align_contents”、边界对齐“align_edges”，默认为边距对齐“align_contents”。</a:t>
            </a:r>
          </a:p>
        </p:txBody>
      </p:sp>
      <p:pic>
        <p:nvPicPr>
          <p:cNvPr id="4" name="图片 3"/>
          <p:cNvPicPr>
            <a:picLocks noChangeAspect="1"/>
          </p:cNvPicPr>
          <p:nvPr/>
        </p:nvPicPr>
        <p:blipFill>
          <a:blip r:embed="rId2"/>
          <a:stretch>
            <a:fillRect/>
          </a:stretch>
        </p:blipFill>
        <p:spPr>
          <a:xfrm>
            <a:off x="929640" y="1719580"/>
            <a:ext cx="5436870" cy="4951730"/>
          </a:xfrm>
          <a:prstGeom prst="rect">
            <a:avLst/>
          </a:prstGeom>
        </p:spPr>
      </p:pic>
      <p:pic>
        <p:nvPicPr>
          <p:cNvPr id="5" name="图片 4"/>
          <p:cNvPicPr>
            <a:picLocks noChangeAspect="1"/>
          </p:cNvPicPr>
          <p:nvPr/>
        </p:nvPicPr>
        <p:blipFill>
          <a:blip r:embed="rId3"/>
          <a:stretch>
            <a:fillRect/>
          </a:stretch>
        </p:blipFill>
        <p:spPr>
          <a:xfrm>
            <a:off x="6684010" y="2266315"/>
            <a:ext cx="4152900" cy="3724275"/>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2352" y="195653"/>
            <a:ext cx="7770240"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2-3</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LayoutConfig</a:t>
            </a:r>
          </a:p>
        </p:txBody>
      </p:sp>
      <p:sp>
        <p:nvSpPr>
          <p:cNvPr id="8" name="文本框 7"/>
          <p:cNvSpPr txBox="1"/>
          <p:nvPr/>
        </p:nvSpPr>
        <p:spPr>
          <a:xfrm>
            <a:off x="382352" y="1224201"/>
            <a:ext cx="10897614" cy="115685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每种布局都根据自身特点提供</a:t>
            </a:r>
            <a:r>
              <a:rPr lang="en-US" altLang="zh-CN" sz="1600" dirty="0">
                <a:latin typeface="微软雅黑" panose="020B0503020204020204" pitchFamily="34" charset="-122"/>
                <a:ea typeface="微软雅黑" panose="020B0503020204020204" pitchFamily="34" charset="-122"/>
                <a:sym typeface="+mn-ea"/>
              </a:rPr>
              <a:t>LayoutConfig</a:t>
            </a:r>
            <a:r>
              <a:rPr lang="zh-CN" altLang="en-US" sz="1600" dirty="0">
                <a:latin typeface="微软雅黑" panose="020B0503020204020204" pitchFamily="34" charset="-122"/>
                <a:ea typeface="微软雅黑" panose="020B0503020204020204" pitchFamily="34" charset="-122"/>
                <a:sym typeface="+mn-ea"/>
              </a:rPr>
              <a:t>供子</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设定布局属性和参数，通过指定布局属性可以对子</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在布局中的显示效果进行约束。</a:t>
            </a: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例如：“</a:t>
            </a:r>
            <a:r>
              <a:rPr lang="en-US" altLang="zh-CN" sz="1600" dirty="0">
                <a:latin typeface="微软雅黑" panose="020B0503020204020204" pitchFamily="34" charset="-122"/>
                <a:ea typeface="微软雅黑" panose="020B0503020204020204" pitchFamily="34" charset="-122"/>
                <a:sym typeface="+mn-ea"/>
              </a:rPr>
              <a:t>width”</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height”</a:t>
            </a:r>
            <a:r>
              <a:rPr lang="zh-CN" altLang="en-US" sz="1600" dirty="0">
                <a:latin typeface="微软雅黑" panose="020B0503020204020204" pitchFamily="34" charset="-122"/>
                <a:ea typeface="微软雅黑" panose="020B0503020204020204" pitchFamily="34" charset="-122"/>
                <a:sym typeface="+mn-ea"/>
              </a:rPr>
              <a:t>是最基本的布局属性，它们指定了组件的大小。</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573" y="3098273"/>
            <a:ext cx="7667625" cy="264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4422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边界对齐方式</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将TableLayout的对齐方式修改为边界对齐。</a:t>
            </a:r>
          </a:p>
        </p:txBody>
      </p:sp>
      <p:pic>
        <p:nvPicPr>
          <p:cNvPr id="4" name="图片 3"/>
          <p:cNvPicPr>
            <a:picLocks noChangeAspect="1"/>
          </p:cNvPicPr>
          <p:nvPr/>
        </p:nvPicPr>
        <p:blipFill>
          <a:blip r:embed="rId2"/>
          <a:stretch>
            <a:fillRect/>
          </a:stretch>
        </p:blipFill>
        <p:spPr>
          <a:xfrm>
            <a:off x="581660" y="2257425"/>
            <a:ext cx="5143500" cy="2476500"/>
          </a:xfrm>
          <a:prstGeom prst="rect">
            <a:avLst/>
          </a:prstGeom>
        </p:spPr>
      </p:pic>
      <p:pic>
        <p:nvPicPr>
          <p:cNvPr id="5" name="图片 4"/>
          <p:cNvPicPr>
            <a:picLocks noChangeAspect="1"/>
          </p:cNvPicPr>
          <p:nvPr/>
        </p:nvPicPr>
        <p:blipFill>
          <a:blip r:embed="rId3"/>
          <a:stretch>
            <a:fillRect/>
          </a:stretch>
        </p:blipFill>
        <p:spPr>
          <a:xfrm>
            <a:off x="6856730" y="1835150"/>
            <a:ext cx="4210050" cy="3743325"/>
          </a:xfrm>
          <a:prstGeom prst="rect">
            <a:avLst/>
          </a:prstGeom>
        </p:spPr>
      </p:pic>
    </p:spTree>
  </p:cSld>
  <p:clrMapOvr>
    <a:masterClrMapping/>
  </p:clrMapOvr>
  <p:transition spd="slow">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5645"/>
            <a:ext cx="12192000" cy="4770755"/>
          </a:xfrm>
        </p:spPr>
        <p:txBody>
          <a:bodyPr>
            <a:norm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在PositionLayout中，子组件通过指定准确的x/y坐标值在屏幕上显示。(0, 0)为左上角；当向下或向右移动时，坐标值变大；允许组件之间互相重叠。</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布局方式：</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PositionLayout以坐标的形式控制组件的显示位置，允许组件相互重叠。</a:t>
            </a:r>
          </a:p>
          <a:p>
            <a:pPr marL="0" indent="0">
              <a:buNone/>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在layout目录下的XML文件中创建PositionLayout并添加多个组件，并通过position_x和position_y属性设置子组件的坐标。</a:t>
            </a:r>
          </a:p>
        </p:txBody>
      </p:sp>
      <p:pic>
        <p:nvPicPr>
          <p:cNvPr id="5" name="图片 4"/>
          <p:cNvPicPr>
            <a:picLocks noChangeAspect="1"/>
          </p:cNvPicPr>
          <p:nvPr/>
        </p:nvPicPr>
        <p:blipFill>
          <a:blip r:embed="rId2"/>
          <a:stretch>
            <a:fillRect/>
          </a:stretch>
        </p:blipFill>
        <p:spPr>
          <a:xfrm>
            <a:off x="6520180" y="3515995"/>
            <a:ext cx="5133975" cy="3275330"/>
          </a:xfrm>
          <a:prstGeom prst="rect">
            <a:avLst/>
          </a:prstGeom>
        </p:spPr>
      </p:pic>
      <p:pic>
        <p:nvPicPr>
          <p:cNvPr id="6" name="图片 5"/>
          <p:cNvPicPr>
            <a:picLocks noChangeAspect="1"/>
          </p:cNvPicPr>
          <p:nvPr/>
        </p:nvPicPr>
        <p:blipFill>
          <a:blip r:embed="rId3"/>
          <a:stretch>
            <a:fillRect/>
          </a:stretch>
        </p:blipFill>
        <p:spPr>
          <a:xfrm>
            <a:off x="981710" y="3515995"/>
            <a:ext cx="4286250" cy="3275330"/>
          </a:xfrm>
          <a:prstGeom prst="rect">
            <a:avLst/>
          </a:prstGeom>
        </p:spPr>
      </p:pic>
      <p:sp>
        <p:nvSpPr>
          <p:cNvPr id="7" name="文本框 6"/>
          <p:cNvSpPr txBox="1"/>
          <p:nvPr/>
        </p:nvSpPr>
        <p:spPr>
          <a:xfrm>
            <a:off x="295357" y="1778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4-6</a:t>
            </a:r>
            <a:r>
              <a:rPr lang="zh-CN" altLang="en-US" sz="2200" b="1" dirty="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PositionLayout（不常用）</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6600"/>
            <a:ext cx="12192000" cy="6026150"/>
          </a:xfrm>
        </p:spPr>
        <p:txBody>
          <a:bodyPr>
            <a:norm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AdaptiveBoxLayout是自适应盒子布局，该布局提供了在不同屏幕尺寸设备上的自适应布局能力，主要用于相同级别的多个组件需要在不同屏幕尺寸设备上自动调整列数的场景。</a:t>
            </a: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该布局中的每个子组件都用一个单独的“盒子”装起来，子组件设置的布局参数都是以盒子作为父布局生效，不以整个自适应布局为生效范围。</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该布局中每个盒子的宽度固定为布局总宽度除以自适应得到的列数，高度为match_content，每一行中的所有盒子按高度最高的进行对齐。</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该布局水平方向是自动分块，因此水平方向不支持match_content，布局水平宽度仅支持match_parent或固定宽度。</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自适应仅在水平方向进行了自动分块，纵向没有做限制，因此如果某个子组件的高设置为match_parent类型，可能导致后续行无法显示。</a:t>
            </a:r>
          </a:p>
        </p:txBody>
      </p:sp>
      <p:pic>
        <p:nvPicPr>
          <p:cNvPr id="4" name="图片 3"/>
          <p:cNvPicPr>
            <a:picLocks noChangeAspect="1"/>
          </p:cNvPicPr>
          <p:nvPr/>
        </p:nvPicPr>
        <p:blipFill>
          <a:blip r:embed="rId2"/>
          <a:stretch>
            <a:fillRect/>
          </a:stretch>
        </p:blipFill>
        <p:spPr>
          <a:xfrm>
            <a:off x="3910330" y="4899660"/>
            <a:ext cx="4505325" cy="1958340"/>
          </a:xfrm>
          <a:prstGeom prst="rect">
            <a:avLst/>
          </a:prstGeom>
        </p:spPr>
      </p:pic>
      <p:sp>
        <p:nvSpPr>
          <p:cNvPr id="7" name="文本框 6"/>
          <p:cNvSpPr txBox="1"/>
          <p:nvPr/>
        </p:nvSpPr>
        <p:spPr>
          <a:xfrm>
            <a:off x="266147" y="17596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4-7</a:t>
            </a:r>
            <a:r>
              <a:rPr lang="zh-CN" altLang="en-US" sz="2200" b="1" dirty="0">
                <a:latin typeface="微软雅黑" panose="020B0503020204020204" pitchFamily="34" charset="-122"/>
                <a:ea typeface="微软雅黑" panose="020B0503020204020204" pitchFamily="34" charset="-122"/>
              </a:rPr>
              <a:t>：</a:t>
            </a:r>
            <a:r>
              <a:rPr lang="zh-CN" altLang="en-US" sz="2400">
                <a:sym typeface="+mn-ea"/>
              </a:rPr>
              <a:t>AdaptiveBoxLayout</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（不常用）</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6600"/>
            <a:ext cx="12192000" cy="6026150"/>
          </a:xfrm>
        </p:spPr>
        <p:txBody>
          <a:bodyPr>
            <a:norm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当Java UI框架提供的布局无法满足需求时，可以创建自定义布局，根据需求自定义布局规则。</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常用接口</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Component类相关接口</a:t>
            </a: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ComponentContainer类相关接口</a:t>
            </a:r>
          </a:p>
        </p:txBody>
      </p:sp>
      <p:sp>
        <p:nvSpPr>
          <p:cNvPr id="7" name="文本框 6"/>
          <p:cNvSpPr txBox="1"/>
          <p:nvPr/>
        </p:nvSpPr>
        <p:spPr>
          <a:xfrm>
            <a:off x="266147" y="175968"/>
            <a:ext cx="6485688" cy="42989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4-8</a:t>
            </a:r>
            <a:r>
              <a:rPr lang="zh-CN" altLang="en-US" sz="2200" b="1" dirty="0">
                <a:latin typeface="微软雅黑" panose="020B0503020204020204" pitchFamily="34" charset="-122"/>
                <a:ea typeface="微软雅黑" panose="020B0503020204020204" pitchFamily="34" charset="-122"/>
              </a:rPr>
              <a:t>：自定义布局</a:t>
            </a:r>
          </a:p>
        </p:txBody>
      </p:sp>
      <p:pic>
        <p:nvPicPr>
          <p:cNvPr id="2" name="图片 1"/>
          <p:cNvPicPr>
            <a:picLocks noChangeAspect="1"/>
          </p:cNvPicPr>
          <p:nvPr/>
        </p:nvPicPr>
        <p:blipFill>
          <a:blip r:embed="rId2"/>
          <a:stretch>
            <a:fillRect/>
          </a:stretch>
        </p:blipFill>
        <p:spPr>
          <a:xfrm>
            <a:off x="2874645" y="2167890"/>
            <a:ext cx="8181975" cy="2820035"/>
          </a:xfrm>
          <a:prstGeom prst="rect">
            <a:avLst/>
          </a:prstGeom>
        </p:spPr>
      </p:pic>
      <p:pic>
        <p:nvPicPr>
          <p:cNvPr id="5" name="图片 4"/>
          <p:cNvPicPr>
            <a:picLocks noChangeAspect="1"/>
          </p:cNvPicPr>
          <p:nvPr/>
        </p:nvPicPr>
        <p:blipFill>
          <a:blip r:embed="rId3"/>
          <a:stretch>
            <a:fillRect/>
          </a:stretch>
        </p:blipFill>
        <p:spPr>
          <a:xfrm>
            <a:off x="3618230" y="5457825"/>
            <a:ext cx="8191500" cy="1304925"/>
          </a:xfrm>
          <a:prstGeom prst="rect">
            <a:avLst/>
          </a:prstGeom>
        </p:spPr>
      </p:pic>
    </p:spTree>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7710"/>
            <a:ext cx="12192000" cy="4770755"/>
          </a:xfrm>
        </p:spPr>
        <p:txBody>
          <a:bodyPr/>
          <a:lstStyle/>
          <a:p>
            <a:r>
              <a:rPr lang="zh-CN" altLang="en-US" sz="1600">
                <a:latin typeface="微软雅黑" panose="020B0503020204020204" pitchFamily="34" charset="-122"/>
                <a:ea typeface="微软雅黑" panose="020B0503020204020204" pitchFamily="34" charset="-122"/>
              </a:rPr>
              <a:t>如何实现自定义布局</a:t>
            </a:r>
          </a:p>
          <a:p>
            <a:r>
              <a:rPr lang="zh-CN" altLang="en-US" sz="1600">
                <a:latin typeface="微软雅黑" panose="020B0503020204020204" pitchFamily="34" charset="-122"/>
                <a:ea typeface="微软雅黑" panose="020B0503020204020204" pitchFamily="34" charset="-122"/>
              </a:rPr>
              <a:t>使用自定义布局，实现子组件自动换行功能。</a:t>
            </a:r>
          </a:p>
        </p:txBody>
      </p:sp>
      <p:pic>
        <p:nvPicPr>
          <p:cNvPr id="4" name="图片 3"/>
          <p:cNvPicPr>
            <a:picLocks noChangeAspect="1"/>
          </p:cNvPicPr>
          <p:nvPr/>
        </p:nvPicPr>
        <p:blipFill>
          <a:blip r:embed="rId2"/>
          <a:stretch>
            <a:fillRect/>
          </a:stretch>
        </p:blipFill>
        <p:spPr>
          <a:xfrm>
            <a:off x="190500" y="1866265"/>
            <a:ext cx="4540250" cy="4684395"/>
          </a:xfrm>
          <a:prstGeom prst="rect">
            <a:avLst/>
          </a:prstGeom>
        </p:spPr>
      </p:pic>
      <p:pic>
        <p:nvPicPr>
          <p:cNvPr id="5" name="图片 4"/>
          <p:cNvPicPr>
            <a:picLocks noChangeAspect="1"/>
          </p:cNvPicPr>
          <p:nvPr/>
        </p:nvPicPr>
        <p:blipFill>
          <a:blip r:embed="rId3"/>
          <a:stretch>
            <a:fillRect/>
          </a:stretch>
        </p:blipFill>
        <p:spPr>
          <a:xfrm>
            <a:off x="4820920" y="1920875"/>
            <a:ext cx="4209415" cy="4575175"/>
          </a:xfrm>
          <a:prstGeom prst="rect">
            <a:avLst/>
          </a:prstGeom>
        </p:spPr>
      </p:pic>
      <p:pic>
        <p:nvPicPr>
          <p:cNvPr id="6" name="图片 5"/>
          <p:cNvPicPr>
            <a:picLocks noChangeAspect="1"/>
          </p:cNvPicPr>
          <p:nvPr/>
        </p:nvPicPr>
        <p:blipFill>
          <a:blip r:embed="rId4"/>
          <a:stretch>
            <a:fillRect/>
          </a:stretch>
        </p:blipFill>
        <p:spPr>
          <a:xfrm>
            <a:off x="9120505" y="1920875"/>
            <a:ext cx="2930525" cy="4438650"/>
          </a:xfrm>
          <a:prstGeom prst="rect">
            <a:avLst/>
          </a:prstGeom>
        </p:spPr>
      </p:pic>
    </p:spTree>
  </p:cSld>
  <p:clrMapOvr>
    <a:masterClrMapping/>
  </p:clrMapOvr>
  <p:transition spd="slow">
    <p:push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08742" y="530933"/>
            <a:ext cx="6098458"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本节总结</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838200" y="1610360"/>
            <a:ext cx="8418195" cy="1705403"/>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提供了哪四个常用布局？</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DirectionalLayout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指定组件排列方向的是哪个属性？</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如果让一个组件放在布局的中心位置？</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权重</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weight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有什么作用？</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08741" y="530933"/>
            <a:ext cx="6798187"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第</a:t>
            </a:r>
            <a:r>
              <a:rPr lang="en-US" altLang="zh-CN" sz="2200" b="1" dirty="0">
                <a:latin typeface="微软雅黑" panose="020B0503020204020204" pitchFamily="34" charset="-122"/>
                <a:ea typeface="微软雅黑" panose="020B0503020204020204" pitchFamily="34" charset="-122"/>
              </a:rPr>
              <a:t>5</a:t>
            </a:r>
            <a:r>
              <a:rPr lang="zh-CN" altLang="en-US" sz="2200" b="1" dirty="0">
                <a:latin typeface="微软雅黑" panose="020B0503020204020204" pitchFamily="34" charset="-122"/>
                <a:ea typeface="微软雅黑" panose="020B0503020204020204" pitchFamily="34" charset="-122"/>
              </a:rPr>
              <a:t>节：</a:t>
            </a:r>
            <a:r>
              <a:rPr lang="en-US" altLang="zh-CN" sz="2200" b="1" dirty="0">
                <a:latin typeface="微软雅黑" panose="020B0503020204020204" pitchFamily="34" charset="-122"/>
                <a:ea typeface="微软雅黑" panose="020B0503020204020204" pitchFamily="34" charset="-122"/>
                <a:sym typeface="+mn-ea"/>
              </a:rPr>
              <a:t>Java UI</a:t>
            </a:r>
            <a:r>
              <a:rPr lang="zh-CN" altLang="en-US" sz="2200" b="1" dirty="0">
                <a:latin typeface="微软雅黑" panose="020B0503020204020204" pitchFamily="34" charset="-122"/>
                <a:ea typeface="微软雅黑" panose="020B0503020204020204" pitchFamily="34" charset="-122"/>
                <a:sym typeface="+mn-ea"/>
              </a:rPr>
              <a:t>事件处理</a:t>
            </a:r>
            <a:endParaRPr lang="zh-CN" altLang="zh-CN" sz="2200" b="1" dirty="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838200" y="1610360"/>
            <a:ext cx="8418195" cy="3782895"/>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：事件处理概述</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：事件处理的方式</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：单击事件示例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：事件处理的写法</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：双击事件处理</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5-6</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：长按事件处理</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5-7</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：滑动事件处理</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50000"/>
              </a:lnSpc>
              <a:buClrTx/>
              <a:buSzTx/>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50000"/>
              </a:lnSpc>
              <a:buClrTx/>
              <a:buSzTx/>
            </a:pPr>
            <a:endParaRPr 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0782" y="194383"/>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5-1</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mn-ea"/>
              </a:rPr>
              <a:t>事件处理概述</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647147" y="1113076"/>
            <a:ext cx="10897614" cy="1895519"/>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事件是可以被按钮、文本、列表等组件识别的操作（点击一个按钮、滑动一段文本等）。</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事件主要分为：</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手势事件：</a:t>
            </a:r>
            <a:r>
              <a:rPr lang="zh-CN" altLang="en-US" sz="1600" dirty="0">
                <a:latin typeface="微软雅黑" panose="020B0503020204020204" pitchFamily="34" charset="-122"/>
                <a:ea typeface="微软雅黑" panose="020B0503020204020204" pitchFamily="34" charset="-122"/>
                <a:sym typeface="+mn-ea"/>
              </a:rPr>
              <a:t>主要用于智能穿戴等具有触摸屏的设备（例如：点击、拖动和长按）；</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按键事件：</a:t>
            </a:r>
            <a:r>
              <a:rPr lang="zh-CN" altLang="en-US" sz="1600" dirty="0">
                <a:latin typeface="微软雅黑" panose="020B0503020204020204" pitchFamily="34" charset="-122"/>
                <a:ea typeface="微软雅黑" panose="020B0503020204020204" pitchFamily="34" charset="-122"/>
                <a:sym typeface="+mn-ea"/>
              </a:rPr>
              <a:t>主要用于智慧屏设备（例如：用户点击一个遥控器按键）。</a:t>
            </a:r>
            <a:endParaRPr lang="en-US" altLang="zh-CN" sz="1600" dirty="0">
              <a:latin typeface="微软雅黑" panose="020B0503020204020204" pitchFamily="34" charset="-122"/>
              <a:ea typeface="微软雅黑" panose="020B0503020204020204" pitchFamily="34" charset="-122"/>
              <a:sym typeface="+mn-ea"/>
            </a:endParaRPr>
          </a:p>
          <a:p>
            <a:pPr marL="342900" indent="-342900">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常见的事件有：单击、双击、长按和滑动。</a:t>
            </a:r>
            <a:endParaRPr lang="en-US" altLang="zh-CN" sz="1600" dirty="0">
              <a:latin typeface="微软雅黑" panose="020B0503020204020204" pitchFamily="34" charset="-122"/>
              <a:ea typeface="微软雅黑" panose="020B0503020204020204" pitchFamily="34" charset="-122"/>
              <a:sym typeface="+mn-ea"/>
            </a:endParaRPr>
          </a:p>
        </p:txBody>
      </p:sp>
      <p:sp>
        <p:nvSpPr>
          <p:cNvPr id="53" name="矩形: 圆角 52"/>
          <p:cNvSpPr/>
          <p:nvPr/>
        </p:nvSpPr>
        <p:spPr>
          <a:xfrm>
            <a:off x="1611251" y="5979636"/>
            <a:ext cx="1080000" cy="360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单击</a:t>
            </a:r>
          </a:p>
        </p:txBody>
      </p:sp>
      <p:sp>
        <p:nvSpPr>
          <p:cNvPr id="54" name="矩形: 圆角 53"/>
          <p:cNvSpPr/>
          <p:nvPr/>
        </p:nvSpPr>
        <p:spPr>
          <a:xfrm>
            <a:off x="4105068" y="5979636"/>
            <a:ext cx="1080000" cy="360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双击</a:t>
            </a:r>
          </a:p>
        </p:txBody>
      </p:sp>
      <p:sp>
        <p:nvSpPr>
          <p:cNvPr id="55" name="矩形: 圆角 54"/>
          <p:cNvSpPr/>
          <p:nvPr/>
        </p:nvSpPr>
        <p:spPr>
          <a:xfrm>
            <a:off x="6586182" y="5987018"/>
            <a:ext cx="1080000" cy="360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长按</a:t>
            </a:r>
          </a:p>
        </p:txBody>
      </p:sp>
      <p:sp>
        <p:nvSpPr>
          <p:cNvPr id="56" name="矩形: 圆角 55"/>
          <p:cNvSpPr/>
          <p:nvPr/>
        </p:nvSpPr>
        <p:spPr>
          <a:xfrm>
            <a:off x="9144327" y="5975924"/>
            <a:ext cx="1080000" cy="360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滑动</a:t>
            </a:r>
          </a:p>
        </p:txBody>
      </p:sp>
      <p:grpSp>
        <p:nvGrpSpPr>
          <p:cNvPr id="24" name="组合 23"/>
          <p:cNvGrpSpPr/>
          <p:nvPr/>
        </p:nvGrpSpPr>
        <p:grpSpPr>
          <a:xfrm>
            <a:off x="1560946" y="3537067"/>
            <a:ext cx="1283854" cy="2264851"/>
            <a:chOff x="1560946" y="3537067"/>
            <a:chExt cx="1283854" cy="2264851"/>
          </a:xfrm>
        </p:grpSpPr>
        <p:sp>
          <p:nvSpPr>
            <p:cNvPr id="2" name="矩形: 圆角 1"/>
            <p:cNvSpPr/>
            <p:nvPr/>
          </p:nvSpPr>
          <p:spPr>
            <a:xfrm>
              <a:off x="1560946" y="3537067"/>
              <a:ext cx="1283854" cy="2264851"/>
            </a:xfrm>
            <a:prstGeom prst="roundRect">
              <a:avLst/>
            </a:prstGeom>
            <a:solidFill>
              <a:schemeClr val="bg1">
                <a:lumMod val="85000"/>
              </a:schemeClr>
            </a:solidFill>
            <a:ln w="254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1634835" y="4424777"/>
              <a:ext cx="1136073" cy="32225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022764" y="4462345"/>
              <a:ext cx="256974" cy="256974"/>
            </a:xfrm>
            <a:prstGeom prst="ellipse">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598" y="4585902"/>
              <a:ext cx="547073" cy="615457"/>
            </a:xfrm>
            <a:prstGeom prst="rect">
              <a:avLst/>
            </a:prstGeom>
          </p:spPr>
        </p:pic>
      </p:grpSp>
      <p:grpSp>
        <p:nvGrpSpPr>
          <p:cNvPr id="28" name="组合 27"/>
          <p:cNvGrpSpPr/>
          <p:nvPr/>
        </p:nvGrpSpPr>
        <p:grpSpPr>
          <a:xfrm>
            <a:off x="4054763" y="3537067"/>
            <a:ext cx="1283854" cy="2264851"/>
            <a:chOff x="4054763" y="3537067"/>
            <a:chExt cx="1283854" cy="2264851"/>
          </a:xfrm>
        </p:grpSpPr>
        <p:sp>
          <p:nvSpPr>
            <p:cNvPr id="49" name="矩形: 圆角 48"/>
            <p:cNvSpPr/>
            <p:nvPr/>
          </p:nvSpPr>
          <p:spPr>
            <a:xfrm>
              <a:off x="4054763" y="3537067"/>
              <a:ext cx="1283854" cy="2264851"/>
            </a:xfrm>
            <a:prstGeom prst="roundRect">
              <a:avLst/>
            </a:prstGeom>
            <a:solidFill>
              <a:schemeClr val="bg1">
                <a:lumMod val="85000"/>
              </a:schemeClr>
            </a:solidFill>
            <a:ln w="254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p:cNvSpPr/>
            <p:nvPr/>
          </p:nvSpPr>
          <p:spPr>
            <a:xfrm>
              <a:off x="4128652" y="4424777"/>
              <a:ext cx="1136073" cy="32225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16581" y="4462345"/>
              <a:ext cx="256974" cy="256974"/>
            </a:xfrm>
            <a:prstGeom prst="ellipse">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474195" y="4417828"/>
              <a:ext cx="348136" cy="348136"/>
            </a:xfrm>
            <a:prstGeom prst="ellipse">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415" y="4585902"/>
              <a:ext cx="547073" cy="615457"/>
            </a:xfrm>
            <a:prstGeom prst="rect">
              <a:avLst/>
            </a:prstGeom>
          </p:spPr>
        </p:pic>
      </p:grpSp>
      <p:grpSp>
        <p:nvGrpSpPr>
          <p:cNvPr id="31" name="组合 30"/>
          <p:cNvGrpSpPr/>
          <p:nvPr/>
        </p:nvGrpSpPr>
        <p:grpSpPr>
          <a:xfrm>
            <a:off x="6474692" y="3537067"/>
            <a:ext cx="1283854" cy="2264851"/>
            <a:chOff x="6474692" y="3537067"/>
            <a:chExt cx="1283854" cy="2264851"/>
          </a:xfrm>
        </p:grpSpPr>
        <p:sp>
          <p:nvSpPr>
            <p:cNvPr id="58" name="矩形: 圆角 57"/>
            <p:cNvSpPr/>
            <p:nvPr/>
          </p:nvSpPr>
          <p:spPr>
            <a:xfrm>
              <a:off x="6474692" y="3537067"/>
              <a:ext cx="1283854" cy="2264851"/>
            </a:xfrm>
            <a:prstGeom prst="roundRect">
              <a:avLst/>
            </a:prstGeom>
            <a:solidFill>
              <a:schemeClr val="bg1">
                <a:lumMod val="85000"/>
              </a:schemeClr>
            </a:solidFill>
            <a:ln w="254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p:cNvSpPr/>
            <p:nvPr/>
          </p:nvSpPr>
          <p:spPr>
            <a:xfrm>
              <a:off x="6548581" y="4424777"/>
              <a:ext cx="1136073" cy="32225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6936510" y="4462345"/>
              <a:ext cx="256974" cy="256974"/>
            </a:xfrm>
            <a:prstGeom prst="ellipse">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894124" y="4417828"/>
              <a:ext cx="348136" cy="348136"/>
            </a:xfrm>
            <a:prstGeom prst="ellipse">
              <a:avLst/>
            </a:prstGeom>
            <a:noFill/>
            <a:ln w="25400">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344" y="4585902"/>
              <a:ext cx="547073" cy="615457"/>
            </a:xfrm>
            <a:prstGeom prst="rect">
              <a:avLst/>
            </a:prstGeom>
          </p:spPr>
        </p:pic>
      </p:grpSp>
      <p:grpSp>
        <p:nvGrpSpPr>
          <p:cNvPr id="42" name="组合 41"/>
          <p:cNvGrpSpPr/>
          <p:nvPr/>
        </p:nvGrpSpPr>
        <p:grpSpPr>
          <a:xfrm>
            <a:off x="9042400" y="3540943"/>
            <a:ext cx="1283854" cy="2264851"/>
            <a:chOff x="9042401" y="3620658"/>
            <a:chExt cx="1283854" cy="2264851"/>
          </a:xfrm>
        </p:grpSpPr>
        <p:sp>
          <p:nvSpPr>
            <p:cNvPr id="29" name="矩形: 圆角 28"/>
            <p:cNvSpPr/>
            <p:nvPr/>
          </p:nvSpPr>
          <p:spPr>
            <a:xfrm>
              <a:off x="9042401" y="3620658"/>
              <a:ext cx="1283854" cy="2264851"/>
            </a:xfrm>
            <a:prstGeom prst="roundRect">
              <a:avLst/>
            </a:prstGeom>
            <a:solidFill>
              <a:schemeClr val="bg1">
                <a:lumMod val="85000"/>
              </a:schemeClr>
            </a:solidFill>
            <a:ln w="254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10196945" y="3833091"/>
              <a:ext cx="0" cy="1477818"/>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1" name="箭头: 上下 40"/>
            <p:cNvSpPr/>
            <p:nvPr/>
          </p:nvSpPr>
          <p:spPr>
            <a:xfrm>
              <a:off x="9444182" y="4285673"/>
              <a:ext cx="480291" cy="785091"/>
            </a:xfrm>
            <a:prstGeom prst="up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0462" y="214068"/>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5-2</a:t>
            </a:r>
            <a:r>
              <a:rPr lang="zh-CN" altLang="en-US" sz="22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事件处理的基本步骤</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708742" y="1382951"/>
            <a:ext cx="10897614" cy="2264851"/>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一般的事件处理包括以下步骤：</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在布局文件中创建带</a:t>
            </a:r>
            <a:r>
              <a:rPr lang="en-US" altLang="zh-CN" sz="1600" dirty="0">
                <a:latin typeface="微软雅黑" panose="020B0503020204020204" pitchFamily="34" charset="-122"/>
                <a:ea typeface="微软雅黑" panose="020B0503020204020204" pitchFamily="34" charset="-122"/>
                <a:sym typeface="+mn-ea"/>
              </a:rPr>
              <a:t>ID</a:t>
            </a:r>
            <a:r>
              <a:rPr lang="zh-CN" altLang="en-US" sz="1600" dirty="0">
                <a:latin typeface="微软雅黑" panose="020B0503020204020204" pitchFamily="34" charset="-122"/>
                <a:ea typeface="微软雅黑" panose="020B0503020204020204" pitchFamily="34" charset="-122"/>
                <a:sym typeface="+mn-ea"/>
              </a:rPr>
              <a:t>的组件（ </a:t>
            </a:r>
            <a:r>
              <a:rPr lang="sv-SE" altLang="zh-CN" sz="1600" b="1" dirty="0">
                <a:latin typeface="微软雅黑" panose="020B0503020204020204" pitchFamily="34" charset="-122"/>
                <a:ea typeface="微软雅黑" panose="020B0503020204020204" pitchFamily="34" charset="-122"/>
                <a:sym typeface="+mn-ea"/>
              </a:rPr>
              <a:t>ohos:id=“$+id:</a:t>
            </a:r>
            <a:r>
              <a:rPr lang="en-US" altLang="zh-CN" sz="1600" b="1" dirty="0">
                <a:latin typeface="微软雅黑" panose="020B0503020204020204" pitchFamily="34" charset="-122"/>
                <a:ea typeface="微软雅黑" panose="020B0503020204020204" pitchFamily="34" charset="-122"/>
                <a:sym typeface="+mn-ea"/>
              </a:rPr>
              <a:t>xxx</a:t>
            </a:r>
            <a:r>
              <a:rPr lang="sv-SE" altLang="zh-CN" sz="1600" b="1"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所有需要处理的组件均需要</a:t>
            </a:r>
            <a:r>
              <a:rPr lang="en-US" altLang="zh-CN" sz="1600" dirty="0">
                <a:latin typeface="微软雅黑" panose="020B0503020204020204" pitchFamily="34" charset="-122"/>
                <a:ea typeface="微软雅黑" panose="020B0503020204020204" pitchFamily="34" charset="-122"/>
                <a:sym typeface="+mn-ea"/>
              </a:rPr>
              <a:t>ID </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在</a:t>
            </a:r>
            <a:r>
              <a:rPr lang="en-US" altLang="zh-CN" sz="1600" dirty="0">
                <a:latin typeface="微软雅黑" panose="020B0503020204020204" pitchFamily="34" charset="-122"/>
                <a:ea typeface="微软雅黑" panose="020B0503020204020204" pitchFamily="34" charset="-122"/>
                <a:sym typeface="+mn-ea"/>
              </a:rPr>
              <a:t>Java</a:t>
            </a:r>
            <a:r>
              <a:rPr lang="zh-CN" altLang="en-US" sz="1600" dirty="0">
                <a:latin typeface="微软雅黑" panose="020B0503020204020204" pitchFamily="34" charset="-122"/>
                <a:ea typeface="微软雅黑" panose="020B0503020204020204" pitchFamily="34" charset="-122"/>
                <a:sym typeface="+mn-ea"/>
              </a:rPr>
              <a:t>代码中通过</a:t>
            </a:r>
            <a:r>
              <a:rPr lang="en-US" altLang="zh-CN" sz="1600" dirty="0">
                <a:latin typeface="微软雅黑" panose="020B0503020204020204" pitchFamily="34" charset="-122"/>
                <a:ea typeface="微软雅黑" panose="020B0503020204020204" pitchFamily="34" charset="-122"/>
                <a:sym typeface="+mn-ea"/>
              </a:rPr>
              <a:t>ID</a:t>
            </a:r>
            <a:r>
              <a:rPr lang="zh-CN" altLang="en-US" sz="1600" dirty="0">
                <a:latin typeface="微软雅黑" panose="020B0503020204020204" pitchFamily="34" charset="-122"/>
                <a:ea typeface="微软雅黑" panose="020B0503020204020204" pitchFamily="34" charset="-122"/>
                <a:sym typeface="+mn-ea"/>
              </a:rPr>
              <a:t>获取组件（ </a:t>
            </a:r>
            <a:r>
              <a:rPr lang="en-US" altLang="zh-CN" sz="1600" b="1" dirty="0">
                <a:latin typeface="微软雅黑" panose="020B0503020204020204" pitchFamily="34" charset="-122"/>
                <a:ea typeface="微软雅黑" panose="020B0503020204020204" pitchFamily="34" charset="-122"/>
                <a:sym typeface="+mn-ea"/>
              </a:rPr>
              <a:t>findComponentById(</a:t>
            </a:r>
            <a:r>
              <a:rPr lang="en-US" altLang="zh-CN" sz="1600" b="1" dirty="0" err="1">
                <a:latin typeface="微软雅黑" panose="020B0503020204020204" pitchFamily="34" charset="-122"/>
                <a:ea typeface="微软雅黑" panose="020B0503020204020204" pitchFamily="34" charset="-122"/>
                <a:sym typeface="+mn-ea"/>
              </a:rPr>
              <a:t>ResourceTable.Id_xxx</a:t>
            </a:r>
            <a:r>
              <a:rPr lang="en-US" altLang="zh-CN" sz="1600" b="1"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编写事件处理类实现事件接口并重写方法 （ </a:t>
            </a:r>
            <a:r>
              <a:rPr lang="en-US" altLang="zh-CN" sz="1600" b="1" dirty="0">
                <a:latin typeface="微软雅黑" panose="020B0503020204020204" pitchFamily="34" charset="-122"/>
                <a:ea typeface="微软雅黑" panose="020B0503020204020204" pitchFamily="34" charset="-122"/>
                <a:sym typeface="+mn-ea"/>
              </a:rPr>
              <a:t>class </a:t>
            </a:r>
            <a:r>
              <a:rPr lang="en-US" altLang="zh-CN" sz="1600" b="1" dirty="0" err="1">
                <a:latin typeface="微软雅黑" panose="020B0503020204020204" pitchFamily="34" charset="-122"/>
                <a:ea typeface="微软雅黑" panose="020B0503020204020204" pitchFamily="34" charset="-122"/>
                <a:sym typeface="+mn-ea"/>
              </a:rPr>
              <a:t>Xxx</a:t>
            </a:r>
            <a:r>
              <a:rPr lang="en-US" altLang="zh-CN" sz="1600" b="1" dirty="0">
                <a:latin typeface="微软雅黑" panose="020B0503020204020204" pitchFamily="34" charset="-122"/>
                <a:ea typeface="微软雅黑" panose="020B0503020204020204" pitchFamily="34" charset="-122"/>
                <a:sym typeface="+mn-ea"/>
              </a:rPr>
              <a:t> implements </a:t>
            </a:r>
            <a:r>
              <a:rPr lang="en-US" altLang="zh-CN" sz="1600" b="1" dirty="0" err="1">
                <a:latin typeface="微软雅黑" panose="020B0503020204020204" pitchFamily="34" charset="-122"/>
                <a:ea typeface="微软雅黑" panose="020B0503020204020204" pitchFamily="34" charset="-122"/>
                <a:sym typeface="+mn-ea"/>
              </a:rPr>
              <a:t>XxxListener</a:t>
            </a:r>
            <a:r>
              <a:rPr lang="en-US" altLang="zh-CN" sz="1600" b="1"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在重写的方法中完成事件处理（ </a:t>
            </a:r>
            <a:r>
              <a:rPr lang="en-US" altLang="zh-CN" sz="1600" b="1" dirty="0">
                <a:latin typeface="微软雅黑" panose="020B0503020204020204" pitchFamily="34" charset="-122"/>
                <a:ea typeface="微软雅黑" panose="020B0503020204020204" pitchFamily="34" charset="-122"/>
                <a:sym typeface="+mn-ea"/>
              </a:rPr>
              <a:t>public void </a:t>
            </a:r>
            <a:r>
              <a:rPr lang="en-US" altLang="zh-CN" sz="1600" b="1" dirty="0" err="1">
                <a:latin typeface="微软雅黑" panose="020B0503020204020204" pitchFamily="34" charset="-122"/>
                <a:ea typeface="微软雅黑" panose="020B0503020204020204" pitchFamily="34" charset="-122"/>
                <a:sym typeface="+mn-ea"/>
              </a:rPr>
              <a:t>onXxx</a:t>
            </a:r>
            <a:r>
              <a:rPr lang="en-US" altLang="zh-CN" sz="1600" b="1" dirty="0">
                <a:latin typeface="微软雅黑" panose="020B0503020204020204" pitchFamily="34" charset="-122"/>
                <a:ea typeface="微软雅黑" panose="020B0503020204020204" pitchFamily="34" charset="-122"/>
                <a:sym typeface="+mn-ea"/>
              </a:rPr>
              <a:t>(Component component) </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给组件绑定事件处理接口 （ </a:t>
            </a:r>
            <a:r>
              <a:rPr lang="en-US" altLang="zh-CN" sz="1600" b="1" dirty="0" err="1">
                <a:latin typeface="微软雅黑" panose="020B0503020204020204" pitchFamily="34" charset="-122"/>
                <a:ea typeface="微软雅黑" panose="020B0503020204020204" pitchFamily="34" charset="-122"/>
                <a:sym typeface="+mn-ea"/>
              </a:rPr>
              <a:t>setClickedListener</a:t>
            </a:r>
            <a:r>
              <a:rPr lang="en-US" altLang="zh-CN" sz="1600" b="1" dirty="0">
                <a:latin typeface="微软雅黑" panose="020B0503020204020204" pitchFamily="34" charset="-122"/>
                <a:ea typeface="微软雅黑" panose="020B0503020204020204" pitchFamily="34" charset="-122"/>
                <a:sym typeface="+mn-ea"/>
              </a:rPr>
              <a:t>(new </a:t>
            </a:r>
            <a:r>
              <a:rPr lang="en-US" altLang="zh-CN" sz="1600" b="1" dirty="0" err="1">
                <a:latin typeface="微软雅黑" panose="020B0503020204020204" pitchFamily="34" charset="-122"/>
                <a:ea typeface="微软雅黑" panose="020B0503020204020204" pitchFamily="34" charset="-122"/>
                <a:sym typeface="+mn-ea"/>
              </a:rPr>
              <a:t>Xxx</a:t>
            </a:r>
            <a:r>
              <a:rPr lang="en-US" altLang="zh-CN" sz="1600" b="1"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0937" y="213433"/>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5-3</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mn-ea"/>
              </a:rPr>
              <a:t>单击事件示例</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490937" y="1293416"/>
            <a:ext cx="10897614" cy="460375"/>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参考前面组件小节中的</a:t>
            </a:r>
            <a:r>
              <a:rPr lang="en-US" altLang="zh-CN" sz="1600" dirty="0">
                <a:latin typeface="微软雅黑" panose="020B0503020204020204" pitchFamily="34" charset="-122"/>
                <a:ea typeface="微软雅黑" panose="020B0503020204020204" pitchFamily="34" charset="-122"/>
                <a:sym typeface="+mn-ea"/>
              </a:rPr>
              <a:t>Button</a:t>
            </a:r>
            <a:r>
              <a:rPr lang="zh-CN" altLang="en-US" sz="1600" dirty="0">
                <a:latin typeface="微软雅黑" panose="020B0503020204020204" pitchFamily="34" charset="-122"/>
                <a:ea typeface="微软雅黑" panose="020B0503020204020204" pitchFamily="34" charset="-122"/>
                <a:sym typeface="+mn-ea"/>
              </a:rPr>
              <a:t>组件</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1247" y="205178"/>
            <a:ext cx="7770240"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2-4</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开发说明</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708742" y="1382951"/>
            <a:ext cx="10897614" cy="489267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HarmonyOS</a:t>
            </a:r>
            <a:r>
              <a:rPr lang="zh-CN" altLang="en-US" sz="1600" dirty="0">
                <a:latin typeface="微软雅黑" panose="020B0503020204020204" pitchFamily="34" charset="-122"/>
                <a:ea typeface="微软雅黑" panose="020B0503020204020204" pitchFamily="34" charset="-122"/>
                <a:sym typeface="+mn-ea"/>
              </a:rPr>
              <a:t>提供了</a:t>
            </a:r>
            <a:r>
              <a:rPr lang="en-US" altLang="zh-CN" sz="1600" dirty="0">
                <a:latin typeface="微软雅黑" panose="020B0503020204020204" pitchFamily="34" charset="-122"/>
                <a:ea typeface="微软雅黑" panose="020B0503020204020204" pitchFamily="34" charset="-122"/>
                <a:sym typeface="+mn-ea"/>
              </a:rPr>
              <a:t>Ability</a:t>
            </a:r>
            <a:r>
              <a:rPr lang="zh-CN" altLang="en-US" sz="1600" dirty="0">
                <a:latin typeface="微软雅黑" panose="020B0503020204020204" pitchFamily="34" charset="-122"/>
                <a:ea typeface="微软雅黑" panose="020B0503020204020204" pitchFamily="34" charset="-122"/>
                <a:sym typeface="+mn-ea"/>
              </a:rPr>
              <a:t>和</a:t>
            </a:r>
            <a:r>
              <a:rPr lang="en-US" altLang="zh-CN" sz="1600" dirty="0" err="1">
                <a:latin typeface="微软雅黑" panose="020B0503020204020204" pitchFamily="34" charset="-122"/>
                <a:ea typeface="微软雅黑" panose="020B0503020204020204" pitchFamily="34" charset="-122"/>
                <a:sym typeface="+mn-ea"/>
              </a:rPr>
              <a:t>AbilitySlice</a:t>
            </a:r>
            <a:r>
              <a:rPr lang="zh-CN" altLang="en-US" sz="1600" dirty="0">
                <a:latin typeface="微软雅黑" panose="020B0503020204020204" pitchFamily="34" charset="-122"/>
                <a:ea typeface="微软雅黑" panose="020B0503020204020204" pitchFamily="34" charset="-122"/>
                <a:sym typeface="+mn-ea"/>
              </a:rPr>
              <a:t>两个基础类，一个有界面的</a:t>
            </a:r>
            <a:r>
              <a:rPr lang="en-US" altLang="zh-CN" sz="1600" dirty="0">
                <a:latin typeface="微软雅黑" panose="020B0503020204020204" pitchFamily="34" charset="-122"/>
                <a:ea typeface="微软雅黑" panose="020B0503020204020204" pitchFamily="34" charset="-122"/>
                <a:sym typeface="+mn-ea"/>
              </a:rPr>
              <a:t>Ability</a:t>
            </a:r>
            <a:r>
              <a:rPr lang="zh-CN" altLang="en-US" sz="1600" dirty="0">
                <a:latin typeface="微软雅黑" panose="020B0503020204020204" pitchFamily="34" charset="-122"/>
                <a:ea typeface="微软雅黑" panose="020B0503020204020204" pitchFamily="34" charset="-122"/>
                <a:sym typeface="+mn-ea"/>
              </a:rPr>
              <a:t>可以由一个或多个</a:t>
            </a:r>
            <a:r>
              <a:rPr lang="en-US" altLang="zh-CN" sz="1600" dirty="0" err="1">
                <a:latin typeface="微软雅黑" panose="020B0503020204020204" pitchFamily="34" charset="-122"/>
                <a:ea typeface="微软雅黑" panose="020B0503020204020204" pitchFamily="34" charset="-122"/>
                <a:sym typeface="+mn-ea"/>
              </a:rPr>
              <a:t>AbilitySlice</a:t>
            </a:r>
            <a:r>
              <a:rPr lang="zh-CN" altLang="en-US" sz="1600" dirty="0">
                <a:latin typeface="微软雅黑" panose="020B0503020204020204" pitchFamily="34" charset="-122"/>
                <a:ea typeface="微软雅黑" panose="020B0503020204020204" pitchFamily="34" charset="-122"/>
                <a:sym typeface="+mn-ea"/>
              </a:rPr>
              <a:t>构成。</a:t>
            </a: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AbilitySlice</a:t>
            </a:r>
            <a:r>
              <a:rPr lang="zh-CN" altLang="en-US" sz="1600" dirty="0">
                <a:latin typeface="微软雅黑" panose="020B0503020204020204" pitchFamily="34" charset="-122"/>
                <a:ea typeface="微软雅黑" panose="020B0503020204020204" pitchFamily="34" charset="-122"/>
                <a:sym typeface="+mn-ea"/>
              </a:rPr>
              <a:t>主要用于承载单个页面的具体逻辑实现和界面</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，是应用显示、运行和跳转的最小单元。</a:t>
            </a: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AbilitySlice</a:t>
            </a:r>
            <a:r>
              <a:rPr lang="zh-CN" altLang="en-US" sz="1600" dirty="0">
                <a:latin typeface="微软雅黑" panose="020B0503020204020204" pitchFamily="34" charset="-122"/>
                <a:ea typeface="微软雅黑" panose="020B0503020204020204" pitchFamily="34" charset="-122"/>
                <a:sym typeface="+mn-ea"/>
              </a:rPr>
              <a:t>通过</a:t>
            </a:r>
            <a:r>
              <a:rPr lang="en-US" altLang="zh-CN" sz="1600" dirty="0" err="1">
                <a:latin typeface="微软雅黑" panose="020B0503020204020204" pitchFamily="34" charset="-122"/>
                <a:ea typeface="微软雅黑" panose="020B0503020204020204" pitchFamily="34" charset="-122"/>
                <a:sym typeface="+mn-ea"/>
              </a:rPr>
              <a:t>setUIContent</a:t>
            </a:r>
            <a:r>
              <a:rPr lang="zh-CN" altLang="en-US" sz="1600" dirty="0">
                <a:latin typeface="微软雅黑" panose="020B0503020204020204" pitchFamily="34" charset="-122"/>
                <a:ea typeface="微软雅黑" panose="020B0503020204020204" pitchFamily="34" charset="-122"/>
                <a:sym typeface="+mn-ea"/>
              </a:rPr>
              <a:t>为界面设置布局：</a:t>
            </a: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在</a:t>
            </a:r>
            <a:r>
              <a:rPr lang="en-US" altLang="zh-CN" sz="1600" dirty="0">
                <a:latin typeface="微软雅黑" panose="020B0503020204020204" pitchFamily="34" charset="-122"/>
                <a:ea typeface="微软雅黑" panose="020B0503020204020204" pitchFamily="34" charset="-122"/>
                <a:sym typeface="+mn-ea"/>
              </a:rPr>
              <a:t>Java UI</a:t>
            </a:r>
            <a:r>
              <a:rPr lang="zh-CN" altLang="en-US" sz="1600" dirty="0">
                <a:latin typeface="微软雅黑" panose="020B0503020204020204" pitchFamily="34" charset="-122"/>
                <a:ea typeface="微软雅黑" panose="020B0503020204020204" pitchFamily="34" charset="-122"/>
                <a:sym typeface="+mn-ea"/>
              </a:rPr>
              <a:t>框架中，提供了两种编写布局的方式：</a:t>
            </a:r>
          </a:p>
          <a:p>
            <a:pPr marL="742950" lvl="1"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在代码中创建布局：用代码创建</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和</a:t>
            </a: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对象，为这些对象设置合适的布局参数和属性值，并将</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添加到</a:t>
            </a: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中，从而创建出完整界面；</a:t>
            </a:r>
          </a:p>
          <a:p>
            <a:pPr marL="742950" lvl="1"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在</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中声明</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布局：按层级结构来描述</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和</a:t>
            </a:r>
            <a:r>
              <a:rPr lang="en-US" altLang="zh-CN" sz="1600" dirty="0" err="1">
                <a:latin typeface="微软雅黑" panose="020B0503020204020204" pitchFamily="34" charset="-122"/>
                <a:ea typeface="微软雅黑" panose="020B0503020204020204" pitchFamily="34" charset="-122"/>
                <a:sym typeface="+mn-ea"/>
              </a:rPr>
              <a:t>ComponentContainer</a:t>
            </a:r>
            <a:r>
              <a:rPr lang="zh-CN" altLang="en-US" sz="1600" dirty="0">
                <a:latin typeface="微软雅黑" panose="020B0503020204020204" pitchFamily="34" charset="-122"/>
                <a:ea typeface="微软雅黑" panose="020B0503020204020204" pitchFamily="34" charset="-122"/>
                <a:sym typeface="+mn-ea"/>
              </a:rPr>
              <a:t>的关系，给组件节点设定合适的布局参数和属性值，可直接加载生成此布局。</a:t>
            </a:r>
          </a:p>
          <a:p>
            <a:pPr lvl="1" indent="0">
              <a:lnSpc>
                <a:spcPct val="150000"/>
              </a:lnSpc>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sym typeface="+mn-ea"/>
              </a:rPr>
              <a:t>这两种方式创建得到的布局没有本质差别，对于在XML中声明的布局，在加载完成后同样可在代码中对该布局进行修改。</a:t>
            </a:r>
          </a:p>
        </p:txBody>
      </p:sp>
      <p:graphicFrame>
        <p:nvGraphicFramePr>
          <p:cNvPr id="2" name="表格 1"/>
          <p:cNvGraphicFramePr>
            <a:graphicFrameLocks noGrp="1"/>
          </p:cNvGraphicFramePr>
          <p:nvPr/>
        </p:nvGraphicFramePr>
        <p:xfrm>
          <a:off x="1116676" y="2590800"/>
          <a:ext cx="9958647" cy="838200"/>
        </p:xfrm>
        <a:graphic>
          <a:graphicData uri="http://schemas.openxmlformats.org/drawingml/2006/table">
            <a:tbl>
              <a:tblPr/>
              <a:tblGrid>
                <a:gridCol w="4279230"/>
                <a:gridCol w="5679417"/>
              </a:tblGrid>
              <a:tr h="0">
                <a:tc>
                  <a:txBody>
                    <a:bodyPr/>
                    <a:lstStyle/>
                    <a:p>
                      <a:pPr algn="ctr" fontAlgn="base" latinLnBrk="0"/>
                      <a:r>
                        <a:rPr lang="zh-CN" altLang="en-US" sz="1600" b="1" dirty="0">
                          <a:effectLst/>
                        </a:rPr>
                        <a:t>接口声明</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ase" latinLnBrk="0"/>
                      <a:r>
                        <a:rPr lang="zh-CN" altLang="en-US" sz="1600" b="1" dirty="0">
                          <a:effectLst/>
                        </a:rPr>
                        <a:t>接口描述</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0">
                <a:tc>
                  <a:txBody>
                    <a:bodyPr/>
                    <a:lstStyle/>
                    <a:p>
                      <a:pPr fontAlgn="base"/>
                      <a:r>
                        <a:rPr lang="en-US" sz="1400" dirty="0" err="1">
                          <a:effectLst/>
                        </a:rPr>
                        <a:t>setUIContent</a:t>
                      </a:r>
                      <a:r>
                        <a:rPr lang="en-US" sz="1400" dirty="0">
                          <a:effectLst/>
                        </a:rPr>
                        <a:t>(</a:t>
                      </a:r>
                      <a:r>
                        <a:rPr lang="en-US" sz="1400" dirty="0" err="1">
                          <a:effectLst/>
                        </a:rPr>
                        <a:t>ComponentContainer</a:t>
                      </a:r>
                      <a:r>
                        <a:rPr lang="en-US" sz="1400" dirty="0">
                          <a:effectLst/>
                        </a:rPr>
                        <a:t> root)</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a:r>
                        <a:rPr lang="zh-CN" altLang="en-US" sz="1400" dirty="0">
                          <a:effectLst/>
                        </a:rPr>
                        <a:t>设置界面入口，</a:t>
                      </a:r>
                      <a:r>
                        <a:rPr lang="en-US" altLang="zh-CN" sz="1400" dirty="0">
                          <a:effectLst/>
                        </a:rPr>
                        <a:t>root</a:t>
                      </a:r>
                      <a:r>
                        <a:rPr lang="zh-CN" altLang="en-US" sz="1400" dirty="0">
                          <a:effectLst/>
                        </a:rPr>
                        <a:t>为界面组件树根节点。</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1092" y="253438"/>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5-4</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mn-ea"/>
              </a:rPr>
              <a:t>事件处理接口的写法</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647147" y="1105456"/>
            <a:ext cx="10897614" cy="4523105"/>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事件处理需要编写一个类实现预定义的接口来完成具体的事件处理过程。</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一般有六种写法 ：</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外部事件处理类：编写</a:t>
            </a:r>
            <a:r>
              <a:rPr lang="en-US" altLang="zh-CN" sz="1600" dirty="0">
                <a:latin typeface="微软雅黑" panose="020B0503020204020204" pitchFamily="34" charset="-122"/>
                <a:ea typeface="微软雅黑" panose="020B0503020204020204" pitchFamily="34" charset="-122"/>
                <a:sym typeface="+mn-ea"/>
              </a:rPr>
              <a:t>Java</a:t>
            </a:r>
            <a:r>
              <a:rPr lang="zh-CN" altLang="en-US" sz="1600" dirty="0">
                <a:latin typeface="微软雅黑" panose="020B0503020204020204" pitchFamily="34" charset="-122"/>
                <a:ea typeface="微软雅黑" panose="020B0503020204020204" pitchFamily="34" charset="-122"/>
                <a:sym typeface="+mn-ea"/>
              </a:rPr>
              <a:t>普通类实现处理器接口（可以定义在同一文件内）；</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内部事件处理类：编写</a:t>
            </a:r>
            <a:r>
              <a:rPr lang="en-US" altLang="zh-CN" sz="1600" dirty="0">
                <a:latin typeface="微软雅黑" panose="020B0503020204020204" pitchFamily="34" charset="-122"/>
                <a:ea typeface="微软雅黑" panose="020B0503020204020204" pitchFamily="34" charset="-122"/>
                <a:sym typeface="+mn-ea"/>
              </a:rPr>
              <a:t>Java</a:t>
            </a:r>
            <a:r>
              <a:rPr lang="zh-CN" altLang="en-US" sz="1600" dirty="0">
                <a:latin typeface="微软雅黑" panose="020B0503020204020204" pitchFamily="34" charset="-122"/>
                <a:ea typeface="微软雅黑" panose="020B0503020204020204" pitchFamily="34" charset="-122"/>
                <a:sym typeface="+mn-ea"/>
              </a:rPr>
              <a:t>内部类实现处理器接口；</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本类事件处理类：直接使用所在类实现处理器接口；</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匿名内部类：编写</a:t>
            </a:r>
            <a:r>
              <a:rPr lang="en-US" altLang="zh-CN" sz="1600" dirty="0">
                <a:latin typeface="微软雅黑" panose="020B0503020204020204" pitchFamily="34" charset="-122"/>
                <a:ea typeface="微软雅黑" panose="020B0503020204020204" pitchFamily="34" charset="-122"/>
                <a:sym typeface="+mn-ea"/>
              </a:rPr>
              <a:t>Java</a:t>
            </a:r>
            <a:r>
              <a:rPr lang="zh-CN" altLang="en-US" sz="1600" dirty="0">
                <a:latin typeface="微软雅黑" panose="020B0503020204020204" pitchFamily="34" charset="-122"/>
                <a:ea typeface="微软雅黑" panose="020B0503020204020204" pitchFamily="34" charset="-122"/>
                <a:sym typeface="+mn-ea"/>
              </a:rPr>
              <a:t>匿名内部类实现处理器接口；</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处理方法引用：直接编写事件处理方法；</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sym typeface="+mn-ea"/>
              </a:rPr>
              <a:t>Lambda</a:t>
            </a:r>
            <a:r>
              <a:rPr lang="zh-CN" altLang="en-US" sz="1600" dirty="0">
                <a:latin typeface="微软雅黑" panose="020B0503020204020204" pitchFamily="34" charset="-122"/>
                <a:ea typeface="微软雅黑" panose="020B0503020204020204" pitchFamily="34" charset="-122"/>
                <a:sym typeface="+mn-ea"/>
              </a:rPr>
              <a:t>表达式：使用</a:t>
            </a:r>
            <a:r>
              <a:rPr lang="en-US" altLang="zh-CN" sz="1600" dirty="0">
                <a:latin typeface="微软雅黑" panose="020B0503020204020204" pitchFamily="34" charset="-122"/>
                <a:ea typeface="微软雅黑" panose="020B0503020204020204" pitchFamily="34" charset="-122"/>
                <a:sym typeface="+mn-ea"/>
              </a:rPr>
              <a:t>Lambda</a:t>
            </a:r>
            <a:r>
              <a:rPr lang="zh-CN" altLang="en-US" sz="1600" dirty="0">
                <a:latin typeface="微软雅黑" panose="020B0503020204020204" pitchFamily="34" charset="-122"/>
                <a:ea typeface="微软雅黑" panose="020B0503020204020204" pitchFamily="34" charset="-122"/>
                <a:sym typeface="+mn-ea"/>
              </a:rPr>
              <a:t>表达式方法进行处理。</a:t>
            </a:r>
          </a:p>
          <a:p>
            <a:pPr marL="800100" lvl="1" indent="-342900">
              <a:lnSpc>
                <a:spcPct val="15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sym typeface="+mn-ea"/>
            </a:endParaRPr>
          </a:p>
          <a:p>
            <a:pPr marL="342900" indent="-342900">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前面单击示例中，在当前类内部创建了事件处理类</a:t>
            </a:r>
            <a:r>
              <a:rPr lang="en-US" altLang="zh-CN" sz="1600" dirty="0" err="1">
                <a:latin typeface="微软雅黑" panose="020B0503020204020204" pitchFamily="34" charset="-122"/>
                <a:ea typeface="微软雅黑" panose="020B0503020204020204" pitchFamily="34" charset="-122"/>
                <a:sym typeface="+mn-ea"/>
              </a:rPr>
              <a:t>ButtonOK</a:t>
            </a:r>
            <a:r>
              <a:rPr lang="zh-CN" altLang="en-US" sz="1600" dirty="0">
                <a:latin typeface="微软雅黑" panose="020B0503020204020204" pitchFamily="34" charset="-122"/>
                <a:ea typeface="微软雅黑" panose="020B0503020204020204" pitchFamily="34" charset="-122"/>
                <a:sym typeface="+mn-ea"/>
              </a:rPr>
              <a:t>为内部事件处理类写法。</a:t>
            </a:r>
            <a:endParaRPr lang="en-US" altLang="zh-CN" sz="1600" dirty="0">
              <a:latin typeface="微软雅黑" panose="020B0503020204020204" pitchFamily="34" charset="-122"/>
              <a:ea typeface="微软雅黑" panose="020B0503020204020204" pitchFamily="34" charset="-122"/>
              <a:sym typeface="+mn-ea"/>
            </a:endParaRPr>
          </a:p>
          <a:p>
            <a:pPr marL="342900" indent="-342900">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若把</a:t>
            </a:r>
            <a:r>
              <a:rPr lang="en-US" altLang="zh-CN" sz="1600" dirty="0" err="1">
                <a:latin typeface="微软雅黑" panose="020B0503020204020204" pitchFamily="34" charset="-122"/>
                <a:ea typeface="微软雅黑" panose="020B0503020204020204" pitchFamily="34" charset="-122"/>
                <a:sym typeface="+mn-ea"/>
              </a:rPr>
              <a:t>ButtonOK</a:t>
            </a:r>
            <a:r>
              <a:rPr lang="zh-CN" altLang="en-US" sz="1600" dirty="0">
                <a:latin typeface="微软雅黑" panose="020B0503020204020204" pitchFamily="34" charset="-122"/>
                <a:ea typeface="微软雅黑" panose="020B0503020204020204" pitchFamily="34" charset="-122"/>
                <a:sym typeface="+mn-ea"/>
              </a:rPr>
              <a:t>类放到当前类的外面即为外部事件处理类写法，相较而言内部类可以直接使用本类声明的对象，比较方便。</a:t>
            </a:r>
            <a:endParaRPr lang="en-US" altLang="zh-CN" sz="16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3282" y="857171"/>
            <a:ext cx="10897614" cy="418191"/>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本类作为事件处理类：</a:t>
            </a:r>
            <a:endParaRPr lang="en-US" altLang="zh-CN" sz="1600"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2195195" y="1638300"/>
            <a:ext cx="7800975" cy="4572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92817" y="847646"/>
            <a:ext cx="10897614" cy="418191"/>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匿名内部类写法：</a:t>
            </a:r>
            <a:endParaRPr lang="en-US" altLang="zh-CN" sz="16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3"/>
          <a:stretch>
            <a:fillRect/>
          </a:stretch>
        </p:blipFill>
        <p:spPr>
          <a:xfrm>
            <a:off x="2733675" y="1670685"/>
            <a:ext cx="6724650" cy="44945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11562" y="867331"/>
            <a:ext cx="10897614" cy="418191"/>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处理方法引用写法：</a:t>
            </a:r>
            <a:endParaRPr lang="en-US" altLang="zh-CN" sz="1600"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2542540" y="1714500"/>
            <a:ext cx="6353175" cy="3429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2662" y="857806"/>
            <a:ext cx="10897614" cy="418191"/>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Lambda</a:t>
            </a:r>
            <a:r>
              <a:rPr lang="zh-CN" altLang="en-US" sz="1600" dirty="0">
                <a:latin typeface="微软雅黑" panose="020B0503020204020204" pitchFamily="34" charset="-122"/>
                <a:ea typeface="微软雅黑" panose="020B0503020204020204" pitchFamily="34" charset="-122"/>
                <a:sym typeface="+mn-ea"/>
              </a:rPr>
              <a:t>表达式写法：</a:t>
            </a:r>
            <a:endParaRPr lang="en-US" altLang="zh-CN" sz="16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3"/>
          <a:stretch>
            <a:fillRect/>
          </a:stretch>
        </p:blipFill>
        <p:spPr>
          <a:xfrm>
            <a:off x="2428240" y="1969770"/>
            <a:ext cx="6686550" cy="30765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407" y="203908"/>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5-5</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mn-ea"/>
              </a:rPr>
              <a:t>双击事件处理</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272497" y="937181"/>
            <a:ext cx="10897614" cy="418191"/>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双击事件需要实现</a:t>
            </a:r>
            <a:r>
              <a:rPr lang="en-US" altLang="zh-CN" sz="1600" dirty="0" err="1">
                <a:latin typeface="微软雅黑" panose="020B0503020204020204" pitchFamily="34" charset="-122"/>
                <a:ea typeface="微软雅黑" panose="020B0503020204020204" pitchFamily="34" charset="-122"/>
                <a:sym typeface="+mn-ea"/>
              </a:rPr>
              <a:t>DoubleClickedListener</a:t>
            </a:r>
            <a:r>
              <a:rPr lang="zh-CN" altLang="en-US" sz="1600" dirty="0">
                <a:latin typeface="微软雅黑" panose="020B0503020204020204" pitchFamily="34" charset="-122"/>
                <a:ea typeface="微软雅黑" panose="020B0503020204020204" pitchFamily="34" charset="-122"/>
                <a:sym typeface="+mn-ea"/>
              </a:rPr>
              <a:t>接口，并重写</a:t>
            </a:r>
            <a:r>
              <a:rPr lang="en-US" altLang="zh-CN" sz="1600" dirty="0" err="1">
                <a:latin typeface="微软雅黑" panose="020B0503020204020204" pitchFamily="34" charset="-122"/>
                <a:ea typeface="微软雅黑" panose="020B0503020204020204" pitchFamily="34" charset="-122"/>
                <a:sym typeface="+mn-ea"/>
              </a:rPr>
              <a:t>onDoubleClick</a:t>
            </a:r>
            <a:r>
              <a:rPr lang="zh-CN" altLang="en-US" sz="1600" dirty="0">
                <a:latin typeface="微软雅黑" panose="020B0503020204020204" pitchFamily="34" charset="-122"/>
                <a:ea typeface="微软雅黑" panose="020B0503020204020204" pitchFamily="34" charset="-122"/>
                <a:sym typeface="+mn-ea"/>
              </a:rPr>
              <a:t>方法。</a:t>
            </a:r>
            <a:endParaRPr lang="en-US" altLang="zh-CN" sz="16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3"/>
          <a:stretch>
            <a:fillRect/>
          </a:stretch>
        </p:blipFill>
        <p:spPr>
          <a:xfrm>
            <a:off x="568325" y="1626870"/>
            <a:ext cx="7705725" cy="4714875"/>
          </a:xfrm>
          <a:prstGeom prst="rect">
            <a:avLst/>
          </a:prstGeom>
        </p:spPr>
      </p:pic>
      <p:pic>
        <p:nvPicPr>
          <p:cNvPr id="4" name="图片 3"/>
          <p:cNvPicPr>
            <a:picLocks noChangeAspect="1"/>
          </p:cNvPicPr>
          <p:nvPr/>
        </p:nvPicPr>
        <p:blipFill>
          <a:blip r:embed="rId4"/>
          <a:stretch>
            <a:fillRect/>
          </a:stretch>
        </p:blipFill>
        <p:spPr>
          <a:xfrm>
            <a:off x="9313545" y="1489710"/>
            <a:ext cx="2305050" cy="49885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1717" y="223593"/>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5-6</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mn-ea"/>
              </a:rPr>
              <a:t>长按事件处理</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381717" y="937181"/>
            <a:ext cx="10897614" cy="418191"/>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长按事件需要实现</a:t>
            </a:r>
            <a:r>
              <a:rPr lang="en-US" altLang="zh-CN" sz="1600" dirty="0">
                <a:latin typeface="微软雅黑" panose="020B0503020204020204" pitchFamily="34" charset="-122"/>
                <a:ea typeface="微软雅黑" panose="020B0503020204020204" pitchFamily="34" charset="-122"/>
                <a:sym typeface="+mn-ea"/>
              </a:rPr>
              <a:t>LongClickedListener</a:t>
            </a:r>
            <a:r>
              <a:rPr lang="zh-CN" altLang="en-US" sz="1600" dirty="0">
                <a:latin typeface="微软雅黑" panose="020B0503020204020204" pitchFamily="34" charset="-122"/>
                <a:ea typeface="微软雅黑" panose="020B0503020204020204" pitchFamily="34" charset="-122"/>
                <a:sym typeface="+mn-ea"/>
              </a:rPr>
              <a:t>接口，并重写</a:t>
            </a:r>
            <a:r>
              <a:rPr lang="en-US" altLang="zh-CN" sz="1600" dirty="0" err="1">
                <a:latin typeface="微软雅黑" panose="020B0503020204020204" pitchFamily="34" charset="-122"/>
                <a:ea typeface="微软雅黑" panose="020B0503020204020204" pitchFamily="34" charset="-122"/>
                <a:sym typeface="+mn-ea"/>
              </a:rPr>
              <a:t>onLongClicked</a:t>
            </a:r>
            <a:r>
              <a:rPr lang="zh-CN" altLang="en-US" sz="1600" dirty="0">
                <a:latin typeface="微软雅黑" panose="020B0503020204020204" pitchFamily="34" charset="-122"/>
                <a:ea typeface="微软雅黑" panose="020B0503020204020204" pitchFamily="34" charset="-122"/>
                <a:sym typeface="+mn-ea"/>
              </a:rPr>
              <a:t>方法。</a:t>
            </a:r>
            <a:endParaRPr lang="en-US" altLang="zh-CN" sz="1600"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381635" y="1607185"/>
            <a:ext cx="7953375" cy="4857750"/>
          </a:xfrm>
          <a:prstGeom prst="rect">
            <a:avLst/>
          </a:prstGeom>
        </p:spPr>
      </p:pic>
      <p:pic>
        <p:nvPicPr>
          <p:cNvPr id="4" name="图片 3"/>
          <p:cNvPicPr>
            <a:picLocks noChangeAspect="1"/>
          </p:cNvPicPr>
          <p:nvPr/>
        </p:nvPicPr>
        <p:blipFill>
          <a:blip r:embed="rId4"/>
          <a:stretch>
            <a:fillRect/>
          </a:stretch>
        </p:blipFill>
        <p:spPr>
          <a:xfrm>
            <a:off x="8845550" y="1500505"/>
            <a:ext cx="2902585" cy="50711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1567" y="247723"/>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5-7</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mn-ea"/>
              </a:rPr>
              <a:t>滑动事件处理</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273132" y="986711"/>
            <a:ext cx="10897614" cy="1526187"/>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滑动事件需要实现</a:t>
            </a:r>
            <a:r>
              <a:rPr lang="en-US" altLang="zh-CN" sz="1600" dirty="0" err="1">
                <a:latin typeface="微软雅黑" panose="020B0503020204020204" pitchFamily="34" charset="-122"/>
                <a:ea typeface="微软雅黑" panose="020B0503020204020204" pitchFamily="34" charset="-122"/>
                <a:sym typeface="+mn-ea"/>
              </a:rPr>
              <a:t>TouchEventListener</a:t>
            </a:r>
            <a:r>
              <a:rPr lang="zh-CN" altLang="en-US" sz="1600" dirty="0">
                <a:latin typeface="微软雅黑" panose="020B0503020204020204" pitchFamily="34" charset="-122"/>
                <a:ea typeface="微软雅黑" panose="020B0503020204020204" pitchFamily="34" charset="-122"/>
                <a:sym typeface="+mn-ea"/>
              </a:rPr>
              <a:t>接口，并重写</a:t>
            </a:r>
            <a:r>
              <a:rPr lang="en-US" altLang="zh-CN" sz="1600" dirty="0" err="1">
                <a:latin typeface="微软雅黑" panose="020B0503020204020204" pitchFamily="34" charset="-122"/>
                <a:ea typeface="微软雅黑" panose="020B0503020204020204" pitchFamily="34" charset="-122"/>
                <a:sym typeface="+mn-ea"/>
              </a:rPr>
              <a:t>onTouchEvent</a:t>
            </a:r>
            <a:r>
              <a:rPr lang="zh-CN" altLang="en-US" sz="1600" dirty="0">
                <a:latin typeface="微软雅黑" panose="020B0503020204020204" pitchFamily="34" charset="-122"/>
                <a:ea typeface="微软雅黑" panose="020B0503020204020204" pitchFamily="34" charset="-122"/>
                <a:sym typeface="+mn-ea"/>
              </a:rPr>
              <a:t>方法。</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滑动事件包括：按下、滑动、抬起三个动作，可以使用参数</a:t>
            </a:r>
            <a:r>
              <a:rPr lang="en-US" altLang="zh-CN" sz="1600" dirty="0" err="1">
                <a:latin typeface="微软雅黑" panose="020B0503020204020204" pitchFamily="34" charset="-122"/>
                <a:ea typeface="微软雅黑" panose="020B0503020204020204" pitchFamily="34" charset="-122"/>
                <a:sym typeface="+mn-ea"/>
              </a:rPr>
              <a:t>TouchEvent</a:t>
            </a:r>
            <a:r>
              <a:rPr lang="zh-CN" altLang="en-US" sz="1600" dirty="0">
                <a:latin typeface="微软雅黑" panose="020B0503020204020204" pitchFamily="34" charset="-122"/>
                <a:ea typeface="微软雅黑" panose="020B0503020204020204" pitchFamily="34" charset="-122"/>
                <a:sym typeface="+mn-ea"/>
              </a:rPr>
              <a:t>进行判断。</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示例代码：布局声明</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endParaRPr lang="en-US" altLang="zh-CN" sz="16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3"/>
          <a:stretch>
            <a:fillRect/>
          </a:stretch>
        </p:blipFill>
        <p:spPr>
          <a:xfrm>
            <a:off x="2066290" y="2443480"/>
            <a:ext cx="4661535" cy="38328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86435" y="833120"/>
            <a:ext cx="5328920" cy="5519420"/>
          </a:xfrm>
          <a:prstGeom prst="rect">
            <a:avLst/>
          </a:prstGeom>
        </p:spPr>
      </p:pic>
      <p:pic>
        <p:nvPicPr>
          <p:cNvPr id="4" name="图片 3"/>
          <p:cNvPicPr>
            <a:picLocks noChangeAspect="1"/>
          </p:cNvPicPr>
          <p:nvPr/>
        </p:nvPicPr>
        <p:blipFill>
          <a:blip r:embed="rId4"/>
          <a:stretch>
            <a:fillRect/>
          </a:stretch>
        </p:blipFill>
        <p:spPr>
          <a:xfrm>
            <a:off x="7030085" y="3751580"/>
            <a:ext cx="4057650" cy="2415540"/>
          </a:xfrm>
          <a:prstGeom prst="rect">
            <a:avLst/>
          </a:prstGeom>
        </p:spPr>
      </p:pic>
      <p:pic>
        <p:nvPicPr>
          <p:cNvPr id="11" name="图片 10"/>
          <p:cNvPicPr>
            <a:picLocks noChangeAspect="1"/>
          </p:cNvPicPr>
          <p:nvPr/>
        </p:nvPicPr>
        <p:blipFill>
          <a:blip r:embed="rId5"/>
          <a:stretch>
            <a:fillRect/>
          </a:stretch>
        </p:blipFill>
        <p:spPr>
          <a:xfrm>
            <a:off x="7087235" y="833120"/>
            <a:ext cx="3943350" cy="2476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18242" y="1046401"/>
            <a:ext cx="10897614" cy="4480842"/>
          </a:xfrm>
          <a:prstGeom prst="rect">
            <a:avLst/>
          </a:prstGeom>
          <a:noFill/>
        </p:spPr>
        <p:txBody>
          <a:bodyPr wrap="square">
            <a:spAutoFit/>
          </a:bodyPr>
          <a:lstStyle/>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事件处理方法</a:t>
            </a:r>
            <a:r>
              <a:rPr lang="en-US" altLang="zh-CN" sz="1600" dirty="0" err="1">
                <a:latin typeface="微软雅黑" panose="020B0503020204020204" pitchFamily="34" charset="-122"/>
                <a:ea typeface="微软雅黑" panose="020B0503020204020204" pitchFamily="34" charset="-122"/>
                <a:sym typeface="+mn-ea"/>
              </a:rPr>
              <a:t>onTouchEvent</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返回一个</a:t>
            </a:r>
            <a:r>
              <a:rPr lang="en-US" altLang="zh-CN" sz="1600" dirty="0" err="1">
                <a:latin typeface="微软雅黑" panose="020B0503020204020204" pitchFamily="34" charset="-122"/>
                <a:ea typeface="微软雅黑" panose="020B0503020204020204" pitchFamily="34" charset="-122"/>
                <a:sym typeface="+mn-ea"/>
              </a:rPr>
              <a:t>boolean</a:t>
            </a:r>
            <a:r>
              <a:rPr lang="zh-CN" altLang="en-US" sz="1600" dirty="0">
                <a:latin typeface="微软雅黑" panose="020B0503020204020204" pitchFamily="34" charset="-122"/>
                <a:ea typeface="微软雅黑" panose="020B0503020204020204" pitchFamily="34" charset="-122"/>
                <a:sym typeface="+mn-ea"/>
              </a:rPr>
              <a:t>值：</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sym typeface="+mn-ea"/>
              </a:rPr>
              <a:t>true</a:t>
            </a:r>
            <a:r>
              <a:rPr lang="zh-CN" altLang="en-US" sz="1600" dirty="0">
                <a:latin typeface="微软雅黑" panose="020B0503020204020204" pitchFamily="34" charset="-122"/>
                <a:ea typeface="微软雅黑" panose="020B0503020204020204" pitchFamily="34" charset="-122"/>
                <a:sym typeface="+mn-ea"/>
              </a:rPr>
              <a:t>：所有动作都会触发当前方法并执行对应的代码；</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sym typeface="+mn-ea"/>
              </a:rPr>
              <a:t>false</a:t>
            </a:r>
            <a:r>
              <a:rPr lang="zh-CN" altLang="en-US" sz="1600" dirty="0">
                <a:latin typeface="微软雅黑" panose="020B0503020204020204" pitchFamily="34" charset="-122"/>
                <a:ea typeface="微软雅黑" panose="020B0503020204020204" pitchFamily="34" charset="-122"/>
                <a:sym typeface="+mn-ea"/>
              </a:rPr>
              <a:t>：仅有第一个动作会触发当前方法并执行对应的代码，后续动作不再触发当前方法。</a:t>
            </a:r>
            <a:endParaRPr lang="en-US" altLang="zh-CN"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TouchEvent</a:t>
            </a:r>
            <a:r>
              <a:rPr lang="zh-CN" altLang="en-US" sz="1600" dirty="0">
                <a:latin typeface="微软雅黑" panose="020B0503020204020204" pitchFamily="34" charset="-122"/>
                <a:ea typeface="微软雅黑" panose="020B0503020204020204" pitchFamily="34" charset="-122"/>
                <a:sym typeface="+mn-ea"/>
              </a:rPr>
              <a:t>是滑动事件类，</a:t>
            </a:r>
            <a:r>
              <a:rPr lang="en-US" altLang="zh-CN" sz="1600" dirty="0" err="1">
                <a:latin typeface="微软雅黑" panose="020B0503020204020204" pitchFamily="34" charset="-122"/>
                <a:ea typeface="微软雅黑" panose="020B0503020204020204" pitchFamily="34" charset="-122"/>
                <a:sym typeface="+mn-ea"/>
              </a:rPr>
              <a:t>getAction</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方法可以获取滑动的具体动作：</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en-US" altLang="zh-CN" sz="1600" dirty="0" err="1">
                <a:latin typeface="微软雅黑" panose="020B0503020204020204" pitchFamily="34" charset="-122"/>
                <a:ea typeface="微软雅黑" panose="020B0503020204020204" pitchFamily="34" charset="-122"/>
                <a:sym typeface="+mn-ea"/>
              </a:rPr>
              <a:t>TouchEvent.PRIMARY_POINT_DOWN</a:t>
            </a: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值为</a:t>
            </a: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表示按下；</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en-US" altLang="zh-CN" sz="1600" dirty="0" err="1">
                <a:latin typeface="微软雅黑" panose="020B0503020204020204" pitchFamily="34" charset="-122"/>
                <a:ea typeface="微软雅黑" panose="020B0503020204020204" pitchFamily="34" charset="-122"/>
                <a:sym typeface="+mn-ea"/>
              </a:rPr>
              <a:t>TouchEvent.PRIMARY_POINT_UP</a:t>
            </a: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值为</a:t>
            </a: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表示抬起；</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en-US" altLang="zh-CN" sz="1600" dirty="0" err="1">
                <a:latin typeface="微软雅黑" panose="020B0503020204020204" pitchFamily="34" charset="-122"/>
                <a:ea typeface="微软雅黑" panose="020B0503020204020204" pitchFamily="34" charset="-122"/>
                <a:sym typeface="+mn-ea"/>
              </a:rPr>
              <a:t>TouchEvent.POINT_MOVE</a:t>
            </a: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值为</a:t>
            </a: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表示移动。</a:t>
            </a:r>
          </a:p>
          <a:p>
            <a:pPr marL="342900" indent="-34290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TouchEvent</a:t>
            </a:r>
            <a:r>
              <a:rPr lang="zh-CN" altLang="en-US" sz="1600" dirty="0">
                <a:latin typeface="微软雅黑" panose="020B0503020204020204" pitchFamily="34" charset="-122"/>
                <a:ea typeface="微软雅黑" panose="020B0503020204020204" pitchFamily="34" charset="-122"/>
                <a:sym typeface="+mn-ea"/>
              </a:rPr>
              <a:t>参数可以通过方法</a:t>
            </a:r>
            <a:r>
              <a:rPr lang="en-US" altLang="zh-CN" sz="1600" dirty="0" err="1">
                <a:latin typeface="微软雅黑" panose="020B0503020204020204" pitchFamily="34" charset="-122"/>
                <a:ea typeface="微软雅黑" panose="020B0503020204020204" pitchFamily="34" charset="-122"/>
                <a:sym typeface="+mn-ea"/>
              </a:rPr>
              <a:t>getPointerPosition</a:t>
            </a:r>
            <a:r>
              <a:rPr lang="en-US" altLang="zh-CN" sz="1600" dirty="0">
                <a:latin typeface="微软雅黑" panose="020B0503020204020204" pitchFamily="34" charset="-122"/>
                <a:ea typeface="微软雅黑" panose="020B0503020204020204" pitchFamily="34" charset="-122"/>
                <a:sym typeface="+mn-ea"/>
              </a:rPr>
              <a:t>(0)</a:t>
            </a:r>
            <a:r>
              <a:rPr lang="zh-CN" altLang="en-US" sz="1600" dirty="0">
                <a:latin typeface="微软雅黑" panose="020B0503020204020204" pitchFamily="34" charset="-122"/>
                <a:ea typeface="微软雅黑" panose="020B0503020204020204" pitchFamily="34" charset="-122"/>
                <a:sym typeface="+mn-ea"/>
              </a:rPr>
              <a:t>获取当前坐标位置：</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参数</a:t>
            </a:r>
            <a:r>
              <a:rPr lang="en-US" altLang="zh-CN" sz="1600" dirty="0">
                <a:latin typeface="微软雅黑" panose="020B0503020204020204" pitchFamily="34" charset="-122"/>
                <a:ea typeface="微软雅黑" panose="020B0503020204020204" pitchFamily="34" charset="-122"/>
                <a:sym typeface="+mn-ea"/>
              </a:rPr>
              <a:t>0</a:t>
            </a:r>
            <a:r>
              <a:rPr lang="zh-CN" altLang="en-US" sz="1600" dirty="0">
                <a:latin typeface="微软雅黑" panose="020B0503020204020204" pitchFamily="34" charset="-122"/>
                <a:ea typeface="微软雅黑" panose="020B0503020204020204" pitchFamily="34" charset="-122"/>
                <a:sym typeface="+mn-ea"/>
              </a:rPr>
              <a:t>表示第一个手指位置；</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返回</a:t>
            </a:r>
            <a:r>
              <a:rPr lang="en-US" altLang="zh-CN" sz="1600" dirty="0" err="1">
                <a:latin typeface="微软雅黑" panose="020B0503020204020204" pitchFamily="34" charset="-122"/>
                <a:ea typeface="微软雅黑" panose="020B0503020204020204" pitchFamily="34" charset="-122"/>
                <a:sym typeface="+mn-ea"/>
              </a:rPr>
              <a:t>MmiPoint</a:t>
            </a:r>
            <a:r>
              <a:rPr lang="zh-CN" altLang="en-US" sz="1600" dirty="0">
                <a:latin typeface="微软雅黑" panose="020B0503020204020204" pitchFamily="34" charset="-122"/>
                <a:ea typeface="微软雅黑" panose="020B0503020204020204" pitchFamily="34" charset="-122"/>
                <a:sym typeface="+mn-ea"/>
              </a:rPr>
              <a:t>类型，</a:t>
            </a:r>
            <a:r>
              <a:rPr lang="en-US" altLang="zh-CN" sz="1600" dirty="0" err="1">
                <a:latin typeface="微软雅黑" panose="020B0503020204020204" pitchFamily="34" charset="-122"/>
                <a:ea typeface="微软雅黑" panose="020B0503020204020204" pitchFamily="34" charset="-122"/>
                <a:sym typeface="+mn-ea"/>
              </a:rPr>
              <a:t>getX</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和</a:t>
            </a:r>
            <a:r>
              <a:rPr lang="en-US" altLang="zh-CN" sz="1600" dirty="0" err="1">
                <a:latin typeface="微软雅黑" panose="020B0503020204020204" pitchFamily="34" charset="-122"/>
                <a:ea typeface="微软雅黑" panose="020B0503020204020204" pitchFamily="34" charset="-122"/>
                <a:sym typeface="+mn-ea"/>
              </a:rPr>
              <a:t>getY</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分别返回横纵坐标；</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可以根据按下和抬起时的坐标判断</a:t>
            </a:r>
            <a:r>
              <a:rPr lang="zh-CN" altLang="en-US" sz="1600">
                <a:latin typeface="微软雅黑" panose="020B0503020204020204" pitchFamily="34" charset="-122"/>
                <a:ea typeface="微软雅黑" panose="020B0503020204020204" pitchFamily="34" charset="-122"/>
                <a:sym typeface="+mn-ea"/>
              </a:rPr>
              <a:t>滑动方向。</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50000"/>
              </a:lnSpc>
              <a:buFont typeface="Wingdings" panose="05000000000000000000" pitchFamily="2" charset="2"/>
              <a:buChar char="n"/>
            </a:pPr>
            <a:endParaRPr lang="en-US" altLang="zh-CN" sz="1600" dirty="0">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9137002" y="2739302"/>
            <a:ext cx="2346256" cy="3585836"/>
            <a:chOff x="8857453" y="2850138"/>
            <a:chExt cx="2510589" cy="3836990"/>
          </a:xfrm>
        </p:grpSpPr>
        <p:pic>
          <p:nvPicPr>
            <p:cNvPr id="6" name="图片 5"/>
            <p:cNvPicPr>
              <a:picLocks noChangeAspect="1"/>
            </p:cNvPicPr>
            <p:nvPr/>
          </p:nvPicPr>
          <p:blipFill>
            <a:blip r:embed="rId3"/>
            <a:stretch>
              <a:fillRect/>
            </a:stretch>
          </p:blipFill>
          <p:spPr>
            <a:xfrm>
              <a:off x="9176199" y="2850138"/>
              <a:ext cx="1695002" cy="3647644"/>
            </a:xfrm>
            <a:prstGeom prst="rect">
              <a:avLst/>
            </a:prstGeom>
          </p:spPr>
        </p:pic>
        <p:cxnSp>
          <p:nvCxnSpPr>
            <p:cNvPr id="9" name="直接箭头连接符 8"/>
            <p:cNvCxnSpPr/>
            <p:nvPr/>
          </p:nvCxnSpPr>
          <p:spPr>
            <a:xfrm>
              <a:off x="9190182" y="3334327"/>
              <a:ext cx="210589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185435" y="3334328"/>
              <a:ext cx="0" cy="33528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9118842" y="3267734"/>
              <a:ext cx="154086" cy="15408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063150" y="2964995"/>
              <a:ext cx="304892" cy="369332"/>
            </a:xfrm>
            <a:prstGeom prst="rect">
              <a:avLst/>
            </a:prstGeom>
            <a:noFill/>
          </p:spPr>
          <p:txBody>
            <a:bodyPr wrap="none" rtlCol="0">
              <a:spAutoFit/>
            </a:bodyPr>
            <a:lstStyle/>
            <a:p>
              <a:r>
                <a:rPr lang="en-US" altLang="zh-CN" dirty="0"/>
                <a:t>X</a:t>
              </a:r>
              <a:endParaRPr lang="zh-CN" altLang="en-US" dirty="0"/>
            </a:p>
          </p:txBody>
        </p:sp>
        <p:sp>
          <p:nvSpPr>
            <p:cNvPr id="14" name="文本框 13"/>
            <p:cNvSpPr txBox="1"/>
            <p:nvPr/>
          </p:nvSpPr>
          <p:spPr>
            <a:xfrm>
              <a:off x="8857453" y="6254146"/>
              <a:ext cx="296876" cy="369332"/>
            </a:xfrm>
            <a:prstGeom prst="rect">
              <a:avLst/>
            </a:prstGeom>
            <a:noFill/>
          </p:spPr>
          <p:txBody>
            <a:bodyPr wrap="none" rtlCol="0">
              <a:spAutoFit/>
            </a:bodyPr>
            <a:lstStyle/>
            <a:p>
              <a:r>
                <a:rPr lang="en-US" altLang="zh-CN" dirty="0"/>
                <a:t>Y</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应用的资源文件（字符串、图片、音频等）统一存放于resources目录下，便于开发者使用和维护。resources目录包括三类目录，一类为base目录与限定词目录，二类为语言目录，第三类为rawfile目录</a:t>
            </a:r>
          </a:p>
        </p:txBody>
      </p:sp>
      <p:pic>
        <p:nvPicPr>
          <p:cNvPr id="4" name="图片 3"/>
          <p:cNvPicPr>
            <a:picLocks noChangeAspect="1"/>
          </p:cNvPicPr>
          <p:nvPr/>
        </p:nvPicPr>
        <p:blipFill>
          <a:blip r:embed="rId2"/>
          <a:stretch>
            <a:fillRect/>
          </a:stretch>
        </p:blipFill>
        <p:spPr>
          <a:xfrm>
            <a:off x="3326130" y="1630045"/>
            <a:ext cx="4848225" cy="5149850"/>
          </a:xfrm>
          <a:prstGeom prst="rect">
            <a:avLst/>
          </a:prstGeom>
        </p:spPr>
      </p:pic>
      <p:sp>
        <p:nvSpPr>
          <p:cNvPr id="5" name="文本框 4"/>
          <p:cNvSpPr txBox="1"/>
          <p:nvPr/>
        </p:nvSpPr>
        <p:spPr>
          <a:xfrm>
            <a:off x="335362" y="167078"/>
            <a:ext cx="7770240"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2-5</a:t>
            </a:r>
            <a:r>
              <a:rPr lang="zh-CN" altLang="en-US" sz="2200" b="1" dirty="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resources目录</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08742" y="530933"/>
            <a:ext cx="6098458"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本节总结</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838200" y="1610360"/>
            <a:ext cx="8418195" cy="1705403"/>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有哪些常见的事件？</a:t>
            </a:r>
          </a:p>
          <a:p>
            <a:pPr marL="285750" indent="-285750" algn="l" fontAlgn="auto">
              <a:lnSpc>
                <a:spcPct val="150000"/>
              </a:lnSpc>
              <a:buClrTx/>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内部类方式相较与普通类有什么好处？</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单击事件需要实现哪个接口？重写哪个方法？</a:t>
            </a:r>
          </a:p>
          <a:p>
            <a:pPr marL="285750" indent="-285750" algn="l" fontAlgn="auto">
              <a:lnSpc>
                <a:spcPct val="150000"/>
              </a:lnSpc>
              <a:buClrTx/>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滑动事件包括哪三个动作？如何判断是哪个动作？</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09681" y="402028"/>
            <a:ext cx="6798187" cy="42989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第</a:t>
            </a:r>
            <a:r>
              <a:rPr lang="en-US" altLang="zh-CN" sz="2200" b="1" dirty="0">
                <a:latin typeface="微软雅黑" panose="020B0503020204020204" pitchFamily="34" charset="-122"/>
                <a:ea typeface="微软雅黑" panose="020B0503020204020204" pitchFamily="34" charset="-122"/>
              </a:rPr>
              <a:t>6</a:t>
            </a:r>
            <a:r>
              <a:rPr lang="zh-CN" altLang="en-US" sz="2200" b="1" dirty="0">
                <a:latin typeface="微软雅黑" panose="020B0503020204020204" pitchFamily="34" charset="-122"/>
                <a:ea typeface="微软雅黑" panose="020B0503020204020204" pitchFamily="34" charset="-122"/>
              </a:rPr>
              <a:t>节：</a:t>
            </a:r>
            <a:r>
              <a:rPr sz="2200" b="1" dirty="0">
                <a:latin typeface="微软雅黑" panose="020B0503020204020204" pitchFamily="34" charset="-122"/>
                <a:ea typeface="微软雅黑" panose="020B0503020204020204" pitchFamily="34" charset="-122"/>
                <a:sym typeface="+mn-ea"/>
              </a:rPr>
              <a:t>动画开发</a:t>
            </a:r>
          </a:p>
        </p:txBody>
      </p:sp>
      <p:sp>
        <p:nvSpPr>
          <p:cNvPr id="11" name="文本框 10"/>
          <p:cNvSpPr txBox="1"/>
          <p:nvPr/>
        </p:nvSpPr>
        <p:spPr>
          <a:xfrm>
            <a:off x="847725" y="1758950"/>
            <a:ext cx="8418195" cy="2999740"/>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6-1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：帧动画</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6-2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：数值动画</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6-3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：属性动画</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6-4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：动画集合</a:t>
            </a:r>
          </a:p>
          <a:p>
            <a:pPr marL="285750" indent="-285750" algn="l" fontAlgn="auto">
              <a:lnSpc>
                <a:spcPct val="150000"/>
              </a:lnSpc>
              <a:buClrTx/>
              <a:buSzTx/>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50000"/>
              </a:lnSpc>
              <a:buClrTx/>
              <a:buSzTx/>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50000"/>
              </a:lnSpc>
              <a:buClrTx/>
              <a:buSzTx/>
            </a:pPr>
            <a:endParaRPr 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0782" y="19438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6-1</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帧动画</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211455" y="925195"/>
            <a:ext cx="11829415" cy="2306955"/>
          </a:xfrm>
          <a:prstGeom prst="rect">
            <a:avLst/>
          </a:prstGeom>
          <a:noFill/>
        </p:spPr>
        <p:txBody>
          <a:bodyPr wrap="square">
            <a:spAutoFit/>
          </a:bodyPr>
          <a:lstStyle/>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动画是组件的基础特性之一，精心设计的动画使UI变化更直观，有助于改进应用程序的外观并改善用户体验。Java UI框架提供了帧动画、数值动画和属性动画，并提供了将多个动画同时操作的动画集合。</a:t>
            </a:r>
          </a:p>
          <a:p>
            <a:pPr marL="342900" indent="-342900" fontAlgn="auto">
              <a:lnSpc>
                <a:spcPct val="150000"/>
              </a:lnSpc>
              <a:buFont typeface="Wingdings" panose="05000000000000000000" pitchFamily="2" charset="2"/>
              <a:buChar char="n"/>
            </a:pPr>
            <a:endParaRPr lang="zh-CN" altLang="en-US"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帧动画</a:t>
            </a:r>
          </a:p>
          <a:p>
            <a:pPr marL="342900" indent="-34290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帧动画是利用视觉暂留现象，将一系列静止的图片按序播放，给用户产生动画的效果。</a:t>
            </a:r>
          </a:p>
          <a:p>
            <a:pPr indent="0" fontAlgn="auto">
              <a:lnSpc>
                <a:spcPct val="150000"/>
              </a:lnSpc>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在Project窗口，打开“entry &gt; src &gt; main &gt; resources &gt; base &gt; media”，添加一系列图片至media目录下。</a:t>
            </a:r>
          </a:p>
        </p:txBody>
      </p:sp>
      <p:pic>
        <p:nvPicPr>
          <p:cNvPr id="4" name="图片 3"/>
          <p:cNvPicPr>
            <a:picLocks noChangeAspect="1"/>
          </p:cNvPicPr>
          <p:nvPr/>
        </p:nvPicPr>
        <p:blipFill>
          <a:blip r:embed="rId3"/>
          <a:stretch>
            <a:fillRect/>
          </a:stretch>
        </p:blipFill>
        <p:spPr>
          <a:xfrm>
            <a:off x="3557270" y="3232150"/>
            <a:ext cx="5076825" cy="34442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771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在graphic目录下，新建“animation_element.xml”文件，在XML文件中使用animation-list标签来配置图片资源，duration用来设置显示时长，单位为毫秒。oneshot表示是否只播放一次。</a:t>
            </a:r>
          </a:p>
        </p:txBody>
      </p:sp>
      <p:pic>
        <p:nvPicPr>
          <p:cNvPr id="4" name="图片 3"/>
          <p:cNvPicPr>
            <a:picLocks noChangeAspect="1"/>
          </p:cNvPicPr>
          <p:nvPr/>
        </p:nvPicPr>
        <p:blipFill>
          <a:blip r:embed="rId2"/>
          <a:stretch>
            <a:fillRect/>
          </a:stretch>
        </p:blipFill>
        <p:spPr>
          <a:xfrm>
            <a:off x="2152650" y="1653540"/>
            <a:ext cx="7886700" cy="4350385"/>
          </a:xfrm>
          <a:prstGeom prst="rect">
            <a:avLst/>
          </a:prstGeom>
        </p:spPr>
      </p:pic>
    </p:spTree>
  </p:cSld>
  <p:clrMapOvr>
    <a:masterClrMapping/>
  </p:clrMapOvr>
  <p:transition spd="slow">
    <p:push di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818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在FrameAnimationSlice.java中实现动画播放的相关功能</a:t>
            </a:r>
          </a:p>
        </p:txBody>
      </p:sp>
      <p:pic>
        <p:nvPicPr>
          <p:cNvPr id="4" name="图片 3"/>
          <p:cNvPicPr>
            <a:picLocks noChangeAspect="1"/>
          </p:cNvPicPr>
          <p:nvPr/>
        </p:nvPicPr>
        <p:blipFill>
          <a:blip r:embed="rId2"/>
          <a:stretch>
            <a:fillRect/>
          </a:stretch>
        </p:blipFill>
        <p:spPr>
          <a:xfrm>
            <a:off x="418465" y="1368425"/>
            <a:ext cx="8572500" cy="4980305"/>
          </a:xfrm>
          <a:prstGeom prst="rect">
            <a:avLst/>
          </a:prstGeom>
        </p:spPr>
      </p:pic>
      <p:pic>
        <p:nvPicPr>
          <p:cNvPr id="5" name="图片 4"/>
          <p:cNvPicPr>
            <a:picLocks noChangeAspect="1"/>
          </p:cNvPicPr>
          <p:nvPr/>
        </p:nvPicPr>
        <p:blipFill>
          <a:blip r:embed="rId3"/>
          <a:stretch>
            <a:fillRect/>
          </a:stretch>
        </p:blipFill>
        <p:spPr>
          <a:xfrm>
            <a:off x="9189720" y="2215515"/>
            <a:ext cx="2823845" cy="2933700"/>
          </a:xfrm>
          <a:prstGeom prst="rect">
            <a:avLst/>
          </a:prstGeom>
        </p:spPr>
      </p:pic>
    </p:spTree>
  </p:cSld>
  <p:clrMapOvr>
    <a:masterClrMapping/>
  </p:clrMapOvr>
  <p:transition spd="slow">
    <p:push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347" y="17469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6-2</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数值动画</a:t>
            </a:r>
          </a:p>
        </p:txBody>
      </p:sp>
      <p:sp>
        <p:nvSpPr>
          <p:cNvPr id="8" name="文本框 7"/>
          <p:cNvSpPr txBox="1"/>
          <p:nvPr/>
        </p:nvSpPr>
        <p:spPr>
          <a:xfrm>
            <a:off x="62865" y="835660"/>
            <a:ext cx="11829415" cy="1198880"/>
          </a:xfrm>
          <a:prstGeom prst="rect">
            <a:avLst/>
          </a:prstGeom>
          <a:noFill/>
        </p:spPr>
        <p:txBody>
          <a:bodyPr wrap="square">
            <a:spAutoFit/>
          </a:bodyPr>
          <a:lstStyle/>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AnimatorValue数值从0到1变化，本身与Component无关。开发者可以设置0到1变化过程的属性，例如：时长、变化曲线、重复次数等，并通过值的变化改变组件的属性，实现组件的动画效果。</a:t>
            </a:r>
          </a:p>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Java代码方式</a:t>
            </a:r>
            <a:r>
              <a:rPr lang="en-US" altLang="zh-CN" sz="1600" dirty="0">
                <a:latin typeface="微软雅黑" panose="020B0503020204020204" pitchFamily="34" charset="-122"/>
                <a:ea typeface="微软雅黑" panose="020B0503020204020204" pitchFamily="34" charset="-122"/>
                <a:sym typeface="+mn-ea"/>
              </a:rPr>
              <a:t>:</a:t>
            </a:r>
          </a:p>
        </p:txBody>
      </p:sp>
      <p:pic>
        <p:nvPicPr>
          <p:cNvPr id="2" name="图片 1"/>
          <p:cNvPicPr>
            <a:picLocks noChangeAspect="1"/>
          </p:cNvPicPr>
          <p:nvPr/>
        </p:nvPicPr>
        <p:blipFill>
          <a:blip r:embed="rId3"/>
          <a:stretch>
            <a:fillRect/>
          </a:stretch>
        </p:blipFill>
        <p:spPr>
          <a:xfrm>
            <a:off x="8777605" y="3215640"/>
            <a:ext cx="2503805" cy="2428875"/>
          </a:xfrm>
          <a:prstGeom prst="rect">
            <a:avLst/>
          </a:prstGeom>
        </p:spPr>
      </p:pic>
      <p:pic>
        <p:nvPicPr>
          <p:cNvPr id="3" name="图片 2"/>
          <p:cNvPicPr>
            <a:picLocks noChangeAspect="1"/>
          </p:cNvPicPr>
          <p:nvPr/>
        </p:nvPicPr>
        <p:blipFill>
          <a:blip r:embed="rId4"/>
          <a:stretch>
            <a:fillRect/>
          </a:stretch>
        </p:blipFill>
        <p:spPr>
          <a:xfrm>
            <a:off x="520700" y="2105660"/>
            <a:ext cx="7791450" cy="46494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787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XML方式</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在resources/base/animation目录下创建名为“animator_value.xml”XML文件。目前XML方式只支持delay和duration属性。</a:t>
            </a:r>
          </a:p>
        </p:txBody>
      </p:sp>
      <p:pic>
        <p:nvPicPr>
          <p:cNvPr id="4" name="图片 3"/>
          <p:cNvPicPr>
            <a:picLocks noChangeAspect="1"/>
          </p:cNvPicPr>
          <p:nvPr/>
        </p:nvPicPr>
        <p:blipFill>
          <a:blip r:embed="rId2"/>
          <a:stretch>
            <a:fillRect/>
          </a:stretch>
        </p:blipFill>
        <p:spPr>
          <a:xfrm>
            <a:off x="1748790" y="1685290"/>
            <a:ext cx="8572500" cy="1818005"/>
          </a:xfrm>
          <a:prstGeom prst="rect">
            <a:avLst/>
          </a:prstGeom>
        </p:spPr>
      </p:pic>
      <p:pic>
        <p:nvPicPr>
          <p:cNvPr id="5" name="图片 4"/>
          <p:cNvPicPr>
            <a:picLocks noChangeAspect="1"/>
          </p:cNvPicPr>
          <p:nvPr/>
        </p:nvPicPr>
        <p:blipFill>
          <a:blip r:embed="rId3"/>
          <a:stretch>
            <a:fillRect/>
          </a:stretch>
        </p:blipFill>
        <p:spPr>
          <a:xfrm>
            <a:off x="2043430" y="3583940"/>
            <a:ext cx="8105775" cy="3075305"/>
          </a:xfrm>
          <a:prstGeom prst="rect">
            <a:avLst/>
          </a:prstGeom>
        </p:spPr>
      </p:pic>
    </p:spTree>
  </p:cSld>
  <p:clrMapOvr>
    <a:masterClrMapping/>
  </p:clrMapOvr>
  <p:transition spd="slow">
    <p:push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347" y="17469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6-3</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属性动画</a:t>
            </a:r>
          </a:p>
        </p:txBody>
      </p:sp>
      <p:sp>
        <p:nvSpPr>
          <p:cNvPr id="8" name="文本框 7"/>
          <p:cNvSpPr txBox="1"/>
          <p:nvPr/>
        </p:nvSpPr>
        <p:spPr>
          <a:xfrm>
            <a:off x="62865" y="835660"/>
            <a:ext cx="11829415" cy="460375"/>
          </a:xfrm>
          <a:prstGeom prst="rect">
            <a:avLst/>
          </a:prstGeom>
          <a:noFill/>
        </p:spPr>
        <p:txBody>
          <a:bodyPr wrap="square">
            <a:spAutoFit/>
          </a:bodyPr>
          <a:lstStyle/>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为Component的属性设置动画是常见的需求，Java UI框架可以为Component设置某个属性或多个属性的动画。</a:t>
            </a:r>
          </a:p>
        </p:txBody>
      </p:sp>
      <p:pic>
        <p:nvPicPr>
          <p:cNvPr id="4" name="图片 3"/>
          <p:cNvPicPr>
            <a:picLocks noChangeAspect="1"/>
          </p:cNvPicPr>
          <p:nvPr/>
        </p:nvPicPr>
        <p:blipFill>
          <a:blip r:embed="rId3"/>
          <a:stretch>
            <a:fillRect/>
          </a:stretch>
        </p:blipFill>
        <p:spPr>
          <a:xfrm>
            <a:off x="254635" y="1496695"/>
            <a:ext cx="5201920" cy="5031740"/>
          </a:xfrm>
          <a:prstGeom prst="rect">
            <a:avLst/>
          </a:prstGeom>
        </p:spPr>
      </p:pic>
      <p:pic>
        <p:nvPicPr>
          <p:cNvPr id="6" name="图片 5"/>
          <p:cNvPicPr>
            <a:picLocks noChangeAspect="1"/>
          </p:cNvPicPr>
          <p:nvPr/>
        </p:nvPicPr>
        <p:blipFill>
          <a:blip r:embed="rId4"/>
          <a:stretch>
            <a:fillRect/>
          </a:stretch>
        </p:blipFill>
        <p:spPr>
          <a:xfrm>
            <a:off x="5922010" y="1568450"/>
            <a:ext cx="3857625" cy="4749165"/>
          </a:xfrm>
          <a:prstGeom prst="rect">
            <a:avLst/>
          </a:prstGeom>
        </p:spPr>
      </p:pic>
      <p:pic>
        <p:nvPicPr>
          <p:cNvPr id="7" name="图片 6"/>
          <p:cNvPicPr>
            <a:picLocks noChangeAspect="1"/>
          </p:cNvPicPr>
          <p:nvPr/>
        </p:nvPicPr>
        <p:blipFill>
          <a:blip r:embed="rId5"/>
          <a:stretch>
            <a:fillRect/>
          </a:stretch>
        </p:blipFill>
        <p:spPr>
          <a:xfrm>
            <a:off x="9931400" y="4575175"/>
            <a:ext cx="2089150" cy="1495425"/>
          </a:xfrm>
          <a:prstGeom prst="rect">
            <a:avLst/>
          </a:prstGeom>
        </p:spPr>
      </p:pic>
      <p:pic>
        <p:nvPicPr>
          <p:cNvPr id="9" name="图片 8"/>
          <p:cNvPicPr>
            <a:picLocks noChangeAspect="1"/>
          </p:cNvPicPr>
          <p:nvPr/>
        </p:nvPicPr>
        <p:blipFill>
          <a:blip r:embed="rId6"/>
          <a:stretch>
            <a:fillRect/>
          </a:stretch>
        </p:blipFill>
        <p:spPr>
          <a:xfrm>
            <a:off x="9970770" y="2628900"/>
            <a:ext cx="2049780" cy="13620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347" y="17469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6-4</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动画集合</a:t>
            </a:r>
          </a:p>
        </p:txBody>
      </p:sp>
      <p:sp>
        <p:nvSpPr>
          <p:cNvPr id="8" name="文本框 7"/>
          <p:cNvSpPr txBox="1"/>
          <p:nvPr/>
        </p:nvSpPr>
        <p:spPr>
          <a:xfrm>
            <a:off x="62865" y="835660"/>
            <a:ext cx="11829415" cy="2676525"/>
          </a:xfrm>
          <a:prstGeom prst="rect">
            <a:avLst/>
          </a:prstGeom>
          <a:noFill/>
        </p:spPr>
        <p:txBody>
          <a:bodyPr wrap="square">
            <a:spAutoFit/>
          </a:bodyPr>
          <a:lstStyle/>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如果需要使用一个组合动画，可以把多个动画对象进行组合，并添加到使用AnimatorGroup中。AnimatorGroup提供了两个方法：runSerially() 和 runParallel()，分别表示动画按顺序开始和动画同时开始。</a:t>
            </a:r>
          </a:p>
          <a:p>
            <a:pPr indent="0" fontAlgn="auto">
              <a:lnSpc>
                <a:spcPct val="150000"/>
              </a:lnSpc>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多个动画同时开始</a:t>
            </a:r>
          </a:p>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同时执行动画1和动画2。</a:t>
            </a:r>
          </a:p>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动画1：沿x轴从100移动到800位置。</a:t>
            </a:r>
          </a:p>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动画2：沿y轴从100移动到800位置。</a:t>
            </a:r>
          </a:p>
        </p:txBody>
      </p:sp>
      <p:pic>
        <p:nvPicPr>
          <p:cNvPr id="2" name="图片 1"/>
          <p:cNvPicPr>
            <a:picLocks noChangeAspect="1"/>
          </p:cNvPicPr>
          <p:nvPr/>
        </p:nvPicPr>
        <p:blipFill>
          <a:blip r:embed="rId3"/>
          <a:stretch>
            <a:fillRect/>
          </a:stretch>
        </p:blipFill>
        <p:spPr>
          <a:xfrm>
            <a:off x="1486535" y="3712845"/>
            <a:ext cx="3848100" cy="2752725"/>
          </a:xfrm>
          <a:prstGeom prst="rect">
            <a:avLst/>
          </a:prstGeom>
        </p:spPr>
      </p:pic>
      <p:pic>
        <p:nvPicPr>
          <p:cNvPr id="3" name="图片 2"/>
          <p:cNvPicPr>
            <a:picLocks noChangeAspect="1"/>
          </p:cNvPicPr>
          <p:nvPr/>
        </p:nvPicPr>
        <p:blipFill>
          <a:blip r:embed="rId4"/>
          <a:stretch>
            <a:fillRect/>
          </a:stretch>
        </p:blipFill>
        <p:spPr>
          <a:xfrm>
            <a:off x="6121400" y="3712845"/>
            <a:ext cx="3971925" cy="264922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03555" y="1166495"/>
            <a:ext cx="5090160" cy="5259070"/>
          </a:xfrm>
          <a:prstGeom prst="rect">
            <a:avLst/>
          </a:prstGeom>
        </p:spPr>
      </p:pic>
      <p:pic>
        <p:nvPicPr>
          <p:cNvPr id="5" name="图片 4"/>
          <p:cNvPicPr>
            <a:picLocks noChangeAspect="1"/>
          </p:cNvPicPr>
          <p:nvPr/>
        </p:nvPicPr>
        <p:blipFill>
          <a:blip r:embed="rId3"/>
          <a:stretch>
            <a:fillRect/>
          </a:stretch>
        </p:blipFill>
        <p:spPr>
          <a:xfrm>
            <a:off x="5949315" y="1236345"/>
            <a:ext cx="5962650" cy="5189220"/>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resources目录分类</a:t>
            </a:r>
          </a:p>
        </p:txBody>
      </p:sp>
      <p:pic>
        <p:nvPicPr>
          <p:cNvPr id="4" name="图片 3"/>
          <p:cNvPicPr>
            <a:picLocks noChangeAspect="1"/>
          </p:cNvPicPr>
          <p:nvPr/>
        </p:nvPicPr>
        <p:blipFill>
          <a:blip r:embed="rId2"/>
          <a:stretch>
            <a:fillRect/>
          </a:stretch>
        </p:blipFill>
        <p:spPr>
          <a:xfrm>
            <a:off x="1800225" y="1336040"/>
            <a:ext cx="8420100" cy="5521960"/>
          </a:xfrm>
          <a:prstGeom prst="rect">
            <a:avLst/>
          </a:prstGeom>
        </p:spPr>
      </p:pic>
    </p:spTree>
  </p:cSld>
  <p:clrMapOvr>
    <a:masterClrMapping/>
  </p:clrMapOvr>
  <p:transition spd="slow">
    <p:push di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7870"/>
            <a:ext cx="12192000" cy="4770755"/>
          </a:xfrm>
        </p:spPr>
        <p:txBody>
          <a:bodyPr/>
          <a:lstStyle/>
          <a:p>
            <a:pPr marL="0" inden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多个动画按顺序逐个执行</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先执行动画1，然后执行动画2。</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动画1：沿x轴从100移动到800位置。</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动画2：沿y轴从100移动到800位置。</a:t>
            </a:r>
          </a:p>
        </p:txBody>
      </p:sp>
      <p:pic>
        <p:nvPicPr>
          <p:cNvPr id="4" name="图片 3"/>
          <p:cNvPicPr>
            <a:picLocks noChangeAspect="1"/>
          </p:cNvPicPr>
          <p:nvPr/>
        </p:nvPicPr>
        <p:blipFill>
          <a:blip r:embed="rId2"/>
          <a:stretch>
            <a:fillRect/>
          </a:stretch>
        </p:blipFill>
        <p:spPr>
          <a:xfrm>
            <a:off x="6939280" y="2273300"/>
            <a:ext cx="4019550" cy="1699260"/>
          </a:xfrm>
          <a:prstGeom prst="rect">
            <a:avLst/>
          </a:prstGeom>
        </p:spPr>
      </p:pic>
      <p:pic>
        <p:nvPicPr>
          <p:cNvPr id="5" name="图片 4"/>
          <p:cNvPicPr>
            <a:picLocks noChangeAspect="1"/>
          </p:cNvPicPr>
          <p:nvPr/>
        </p:nvPicPr>
        <p:blipFill>
          <a:blip r:embed="rId3"/>
          <a:stretch>
            <a:fillRect/>
          </a:stretch>
        </p:blipFill>
        <p:spPr>
          <a:xfrm>
            <a:off x="7005955" y="4578985"/>
            <a:ext cx="4033520" cy="1867535"/>
          </a:xfrm>
          <a:prstGeom prst="rect">
            <a:avLst/>
          </a:prstGeom>
        </p:spPr>
      </p:pic>
      <p:pic>
        <p:nvPicPr>
          <p:cNvPr id="6" name="图片 5"/>
          <p:cNvPicPr>
            <a:picLocks noChangeAspect="1"/>
          </p:cNvPicPr>
          <p:nvPr/>
        </p:nvPicPr>
        <p:blipFill>
          <a:blip r:embed="rId4"/>
          <a:stretch>
            <a:fillRect/>
          </a:stretch>
        </p:blipFill>
        <p:spPr>
          <a:xfrm>
            <a:off x="334010" y="2921000"/>
            <a:ext cx="5838825" cy="3200400"/>
          </a:xfrm>
          <a:prstGeom prst="rect">
            <a:avLst/>
          </a:prstGeom>
        </p:spPr>
      </p:pic>
    </p:spTree>
  </p:cSld>
  <p:clrMapOvr>
    <a:masterClrMapping/>
  </p:clrMapOvr>
  <p:transition spd="slow">
    <p:push di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08742" y="530933"/>
            <a:ext cx="6098458"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本章总结</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p:cNvSpPr txBox="1"/>
          <p:nvPr/>
        </p:nvSpPr>
        <p:spPr>
          <a:xfrm>
            <a:off x="838200" y="1610360"/>
            <a:ext cx="10688782" cy="3782895"/>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Ø"/>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HarmonyOS</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提供了</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框架和方舟开发框架两种</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FA</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开发框架。</a:t>
            </a:r>
          </a:p>
          <a:p>
            <a:pPr marL="285750" indent="-285750" algn="l" fontAlgn="auto">
              <a:lnSpc>
                <a:spcPct val="150000"/>
              </a:lnSpc>
              <a:buClrTx/>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应用中所有界面元素都是由</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Component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ComponentContainer</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对象构成的。</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组件在未被添加到布局中时，既无法显示也无法交互，因此一个用户界面至少包含一个布局。</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AbilitySlice</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主要用于承载单个页面的具体逻辑实现和界面</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，通过</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setUIContent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为界面设置布局。</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Component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是所有组件的基类，</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Component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支持的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XML</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属性，其他组件都支持。</a:t>
            </a:r>
          </a:p>
          <a:p>
            <a:pPr marL="285750" indent="-285750" algn="l" fontAlgn="auto">
              <a:lnSpc>
                <a:spcPct val="150000"/>
              </a:lnSpc>
              <a:buClrTx/>
              <a:buSzTx/>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Text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作为一个基本组件，有很多扩展，常见的有按钮组件</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Button</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，文本编辑组件</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TextField</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ListContainer</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每行的数据可以不同，因此需要创建</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BaseItemProvider</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的子类适配不同的数据结构。</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提供了一些标准布局，均继承自</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ComponentContainer</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，一般以</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Layout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为结尾。</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sym typeface="+mn-ea"/>
              </a:rPr>
              <a:t>事件是可以被一些组件识别</a:t>
            </a:r>
            <a:r>
              <a:rPr lang="zh-CN" altLang="en-US" sz="1800">
                <a:latin typeface="微软雅黑" panose="020B0503020204020204" pitchFamily="34" charset="-122"/>
                <a:ea typeface="微软雅黑" panose="020B0503020204020204" pitchFamily="34" charset="-122"/>
                <a:sym typeface="+mn-ea"/>
              </a:rPr>
              <a:t>的操作，常用的单击、双击、长按和滑动事件。</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ctrTitle"/>
          </p:nvPr>
        </p:nvSpPr>
        <p:spPr>
          <a:xfrm>
            <a:off x="1157748" y="2890324"/>
            <a:ext cx="9876503" cy="701027"/>
          </a:xfrm>
        </p:spPr>
        <p:txBody>
          <a:bodyPr anchor="ctr">
            <a:normAutofit fontScale="90000"/>
          </a:bodyPr>
          <a:lstStyle/>
          <a:p>
            <a:pPr>
              <a:lnSpc>
                <a:spcPct val="150000"/>
              </a:lnSpc>
            </a:pPr>
            <a:r>
              <a:rPr lang="en-US" altLang="zh-CN" sz="3300" b="1" dirty="0">
                <a:latin typeface="微软雅黑" panose="020B0503020204020204" pitchFamily="34" charset="-122"/>
                <a:ea typeface="微软雅黑" panose="020B0503020204020204" pitchFamily="34" charset="-122"/>
              </a:rPr>
              <a:t>THANKS</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5645"/>
            <a:ext cx="12192000" cy="4770755"/>
          </a:xfrm>
        </p:spPr>
        <p:txBody>
          <a:bodyPr>
            <a:normAutofit fontScale="67500" lnSpcReduction="10000"/>
          </a:bodyPr>
          <a:lstStyle/>
          <a:p>
            <a:r>
              <a:rPr lang="zh-CN" altLang="en-US" sz="2665">
                <a:latin typeface="微软雅黑" panose="020B0503020204020204" pitchFamily="34" charset="-122"/>
                <a:ea typeface="微软雅黑" panose="020B0503020204020204" pitchFamily="34" charset="-122"/>
                <a:cs typeface="微软雅黑" panose="020B0503020204020204" pitchFamily="34" charset="-122"/>
              </a:rPr>
              <a:t>限定词目录</a:t>
            </a:r>
          </a:p>
          <a:p>
            <a:r>
              <a:rPr lang="zh-CN" altLang="en-US" sz="2665">
                <a:latin typeface="微软雅黑" panose="020B0503020204020204" pitchFamily="34" charset="-122"/>
                <a:ea typeface="微软雅黑" panose="020B0503020204020204" pitchFamily="34" charset="-122"/>
                <a:cs typeface="微软雅黑" panose="020B0503020204020204" pitchFamily="34" charset="-122"/>
              </a:rPr>
              <a:t>限定词目录可以由一个或多个表征应用场景或设备特征的限定词组合而成，包括移动国家码和移动网络码、语言、文字、国家或地区、横竖屏、设备类型、颜色模式和屏幕密度等维度，限定词之间通过下划线（_）或者中划线（-）连接。开发者在创建限定词目录时，需要掌握限定词目录的命名要求，以及限定词目录与设备状态的匹配规则。</a:t>
            </a:r>
          </a:p>
          <a:p>
            <a:endParaRPr lang="zh-CN" altLang="en-US" sz="2665">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665">
                <a:latin typeface="微软雅黑" panose="020B0503020204020204" pitchFamily="34" charset="-122"/>
                <a:ea typeface="微软雅黑" panose="020B0503020204020204" pitchFamily="34" charset="-122"/>
                <a:cs typeface="微软雅黑" panose="020B0503020204020204" pitchFamily="34" charset="-122"/>
              </a:rPr>
              <a:t>限定词目录的命名要求</a:t>
            </a:r>
          </a:p>
          <a:p>
            <a:r>
              <a:rPr lang="zh-CN" altLang="en-US" sz="2665">
                <a:latin typeface="微软雅黑" panose="020B0503020204020204" pitchFamily="34" charset="-122"/>
                <a:ea typeface="微软雅黑" panose="020B0503020204020204" pitchFamily="34" charset="-122"/>
                <a:cs typeface="微软雅黑" panose="020B0503020204020204" pitchFamily="34" charset="-122"/>
              </a:rPr>
              <a:t>限定词的组合顺序：_移动国家码_移动网络码-语言_文字_国家或地区-横竖屏-设备类型-颜色模式-屏幕密度_。开发者可以根据应用的使用场景和设备特征，选择其中的一类或几类限定词组成目录名称。</a:t>
            </a:r>
          </a:p>
          <a:p>
            <a:r>
              <a:rPr lang="zh-CN" altLang="en-US" sz="2665">
                <a:latin typeface="微软雅黑" panose="020B0503020204020204" pitchFamily="34" charset="-122"/>
                <a:ea typeface="微软雅黑" panose="020B0503020204020204" pitchFamily="34" charset="-122"/>
                <a:cs typeface="微软雅黑" panose="020B0503020204020204" pitchFamily="34" charset="-122"/>
              </a:rPr>
              <a:t>限定词的连接方式：语言、文字、国家或地区之间采用下划线（_）连接，移动国家码和移动网络码之间也采用下划线（_）连接，除此之外的其他限定词之间均采用中划线（-）连接。例如：zh_Hant_CN、zh_CN-car-ldpi。</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80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资源组目录</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base目录与限定词目录下面可以创建资源组目录（包括element、media、animation、layout、graphic、profile），用于存放特定类型的资源文件</a:t>
            </a:r>
          </a:p>
        </p:txBody>
      </p:sp>
      <p:pic>
        <p:nvPicPr>
          <p:cNvPr id="4" name="图片 3"/>
          <p:cNvPicPr>
            <a:picLocks noChangeAspect="1"/>
          </p:cNvPicPr>
          <p:nvPr/>
        </p:nvPicPr>
        <p:blipFill>
          <a:blip r:embed="rId2"/>
          <a:stretch>
            <a:fillRect/>
          </a:stretch>
        </p:blipFill>
        <p:spPr>
          <a:xfrm>
            <a:off x="1909445" y="2058035"/>
            <a:ext cx="8372475" cy="4638675"/>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0" y="2872687"/>
            <a:ext cx="12192000" cy="66953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kern="1200">
                <a:solidFill>
                  <a:schemeClr val="tx1">
                    <a:lumMod val="75000"/>
                    <a:lumOff val="25000"/>
                  </a:schemeClr>
                </a:solidFill>
                <a:latin typeface="微软雅黑 Light" panose="020B0502040204020203" pitchFamily="34" charset="-122"/>
                <a:ea typeface="微软雅黑 Light" panose="020B0502040204020203" pitchFamily="34" charset="-122"/>
                <a:cs typeface="+mj-cs"/>
              </a:defRPr>
            </a:lvl1pPr>
          </a:lstStyle>
          <a:p>
            <a:pPr>
              <a:lnSpc>
                <a:spcPct val="100000"/>
              </a:lnSpc>
            </a:pPr>
            <a:r>
              <a:rPr lang="zh-CN" altLang="en-US" sz="2000" b="1" dirty="0">
                <a:latin typeface="微软雅黑" panose="020B0503020204020204" pitchFamily="34" charset="-122"/>
                <a:ea typeface="微软雅黑" panose="020B0503020204020204" pitchFamily="34" charset="-122"/>
              </a:rPr>
              <a:t>第</a:t>
            </a:r>
            <a:r>
              <a:rPr lang="en-US" altLang="zh-CN" sz="2000" b="1" dirty="0">
                <a:latin typeface="微软雅黑" panose="020B0503020204020204" pitchFamily="34" charset="-122"/>
                <a:ea typeface="微软雅黑" panose="020B0503020204020204" pitchFamily="34" charset="-122"/>
              </a:rPr>
              <a:t>02</a:t>
            </a:r>
            <a:r>
              <a:rPr lang="zh-CN" altLang="en-US" sz="2000" b="1" dirty="0">
                <a:latin typeface="微软雅黑" panose="020B0503020204020204" pitchFamily="34" charset="-122"/>
                <a:ea typeface="微软雅黑" panose="020B0503020204020204" pitchFamily="34" charset="-122"/>
              </a:rPr>
              <a:t>章：</a:t>
            </a:r>
            <a:r>
              <a:rPr sz="2000" b="1" dirty="0">
                <a:latin typeface="微软雅黑" panose="020B0503020204020204" pitchFamily="34" charset="-122"/>
                <a:ea typeface="微软雅黑" panose="020B0503020204020204" pitchFamily="34" charset="-122"/>
              </a:rPr>
              <a:t>基于Java开发之UI框架</a:t>
            </a:r>
          </a:p>
        </p:txBody>
      </p:sp>
      <p:sp>
        <p:nvSpPr>
          <p:cNvPr id="7" name="标题 1"/>
          <p:cNvSpPr txBox="1"/>
          <p:nvPr/>
        </p:nvSpPr>
        <p:spPr>
          <a:xfrm>
            <a:off x="0" y="3542221"/>
            <a:ext cx="12192000" cy="669534"/>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000" kern="1200">
                <a:solidFill>
                  <a:schemeClr val="tx1">
                    <a:lumMod val="75000"/>
                    <a:lumOff val="25000"/>
                  </a:schemeClr>
                </a:solidFill>
                <a:latin typeface="微软雅黑 Light" panose="020B0502040204020203" pitchFamily="34" charset="-122"/>
                <a:ea typeface="微软雅黑 Light" panose="020B0502040204020203" pitchFamily="34" charset="-122"/>
                <a:cs typeface="+mj-cs"/>
              </a:defRPr>
            </a:lvl1pPr>
          </a:lstStyle>
          <a:p>
            <a:pPr>
              <a:lnSpc>
                <a:spcPct val="100000"/>
              </a:lnSpc>
            </a:pPr>
            <a:r>
              <a:rPr lang="zh-CN" altLang="en-US" sz="1400" dirty="0">
                <a:solidFill>
                  <a:schemeClr val="accent1"/>
                </a:solidFill>
                <a:latin typeface="微软雅黑" panose="020B0503020204020204" pitchFamily="34" charset="-122"/>
                <a:ea typeface="微软雅黑" panose="020B0503020204020204" pitchFamily="34" charset="-122"/>
              </a:rPr>
              <a:t>快速掌握鸿蒙系统应用开发基础操作技巧</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5960"/>
            <a:ext cx="12192000" cy="6162040"/>
          </a:xfrm>
        </p:spPr>
        <p:txBody>
          <a:bodyPr>
            <a:normAutofit/>
          </a:bodyPr>
          <a:lstStyle/>
          <a:p>
            <a:pPr marL="0" inden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创建资源文件</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在resources目录下，可按照限定词目录和资源组目录的说明创建子目录和目录内的文件。</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同时，DevEco Studio也提供了创建资源目录和资源文件的界面。</a:t>
            </a: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创建资源文件</a:t>
            </a:r>
          </a:p>
          <a:p>
            <a:pPr marL="457200" lvl="1" inden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在资源目录的右键菜单选择“New &gt; XXX Resource File”，即可创建对应资源组目录的资源文件。</a:t>
            </a:r>
          </a:p>
          <a:p>
            <a:pPr marL="457200" lvl="1" inden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例如，在element目录下可新建Element Resource File。</a:t>
            </a:r>
          </a:p>
        </p:txBody>
      </p:sp>
      <p:pic>
        <p:nvPicPr>
          <p:cNvPr id="4" name="图片 3"/>
          <p:cNvPicPr>
            <a:picLocks noChangeAspect="1"/>
          </p:cNvPicPr>
          <p:nvPr/>
        </p:nvPicPr>
        <p:blipFill>
          <a:blip r:embed="rId2"/>
          <a:stretch>
            <a:fillRect/>
          </a:stretch>
        </p:blipFill>
        <p:spPr>
          <a:xfrm>
            <a:off x="3157855" y="4089400"/>
            <a:ext cx="6048375" cy="2197735"/>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 y="86360"/>
            <a:ext cx="11573510" cy="648335"/>
          </a:xfrm>
        </p:spPr>
        <p:txBody>
          <a:bodyPr>
            <a:norm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资源文件的引用方法</a:t>
            </a:r>
            <a:endParaRPr lang="zh-CN" altLang="en-US"/>
          </a:p>
        </p:txBody>
      </p:sp>
      <p:sp>
        <p:nvSpPr>
          <p:cNvPr id="3" name="内容占位符 2"/>
          <p:cNvSpPr>
            <a:spLocks noGrp="1"/>
          </p:cNvSpPr>
          <p:nvPr>
            <p:ph idx="1"/>
          </p:nvPr>
        </p:nvSpPr>
        <p:spPr>
          <a:xfrm>
            <a:off x="0" y="734695"/>
            <a:ext cx="12192000" cy="6123305"/>
          </a:xfrm>
        </p:spPr>
        <p:txBody>
          <a:bodyPr>
            <a:norm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base目录与限定词目录中的资源文件：通过指定资源类型（type）和资源名称（name）来引用。</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Java文件引用资源文件的格式：ResourceTable.type_name。特别地，如果引用的是系统资源，则采用：ohos.global.systemres.ResourceTable.type_name。</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在Java文件中，引用string.json文件中类型为“String”、名称为“app_name”的资源。</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在Java文件中，引用color.json文件中类型为“Color”、名称为“red”的资源。</a:t>
            </a: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Element目录下的不同种类元素的资源均采用JSON文件表示，资源的名称name和取值value是每一条资源的必备字段。</a:t>
            </a:r>
          </a:p>
        </p:txBody>
      </p:sp>
      <p:pic>
        <p:nvPicPr>
          <p:cNvPr id="4" name="图片 3"/>
          <p:cNvPicPr>
            <a:picLocks noChangeAspect="1"/>
          </p:cNvPicPr>
          <p:nvPr>
            <p:custDataLst>
              <p:tags r:id="rId1"/>
            </p:custDataLst>
          </p:nvPr>
        </p:nvPicPr>
        <p:blipFill>
          <a:blip r:embed="rId4"/>
          <a:stretch>
            <a:fillRect/>
          </a:stretch>
        </p:blipFill>
        <p:spPr>
          <a:xfrm>
            <a:off x="2392045" y="3220085"/>
            <a:ext cx="7943850" cy="2754630"/>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659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XML文件引用资源文件的格式：$type:name。特别地，如果引用的是系统资源，则采用：$ohos:type:name。</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在XML文件中，引用string.json文件中类型为“String”、名称为“app_name”的资源，示例如下：</a:t>
            </a:r>
          </a:p>
        </p:txBody>
      </p:sp>
      <p:pic>
        <p:nvPicPr>
          <p:cNvPr id="4" name="图片 3"/>
          <p:cNvPicPr>
            <a:picLocks noChangeAspect="1"/>
          </p:cNvPicPr>
          <p:nvPr/>
        </p:nvPicPr>
        <p:blipFill>
          <a:blip r:embed="rId2"/>
          <a:stretch>
            <a:fillRect/>
          </a:stretch>
        </p:blipFill>
        <p:spPr>
          <a:xfrm>
            <a:off x="1424305" y="2040255"/>
            <a:ext cx="4705350" cy="3257550"/>
          </a:xfrm>
          <a:prstGeom prst="rect">
            <a:avLst/>
          </a:prstGeom>
        </p:spPr>
      </p:pic>
      <p:pic>
        <p:nvPicPr>
          <p:cNvPr id="2" name="图片 1"/>
          <p:cNvPicPr>
            <a:picLocks noChangeAspect="1"/>
          </p:cNvPicPr>
          <p:nvPr/>
        </p:nvPicPr>
        <p:blipFill>
          <a:blip r:embed="rId3"/>
          <a:stretch>
            <a:fillRect/>
          </a:stretch>
        </p:blipFill>
        <p:spPr>
          <a:xfrm>
            <a:off x="6584315" y="1884045"/>
            <a:ext cx="3297555" cy="4354830"/>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rawfile目录中的资源文件：通过指定文件路径和文件名称来引用。</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在Java文件中，引用一个路径为“resources/rawfile/”、名称为“example.js”的资源文件，示例如下：</a:t>
            </a:r>
          </a:p>
        </p:txBody>
      </p:sp>
      <p:pic>
        <p:nvPicPr>
          <p:cNvPr id="4" name="图片 3"/>
          <p:cNvPicPr>
            <a:picLocks noChangeAspect="1"/>
          </p:cNvPicPr>
          <p:nvPr/>
        </p:nvPicPr>
        <p:blipFill>
          <a:blip r:embed="rId2"/>
          <a:stretch>
            <a:fillRect/>
          </a:stretch>
        </p:blipFill>
        <p:spPr>
          <a:xfrm>
            <a:off x="974725" y="2121535"/>
            <a:ext cx="9896475" cy="3533775"/>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192000" cy="6132830"/>
          </a:xfrm>
        </p:spPr>
        <p:txBody>
          <a:bodyPr>
            <a:normAutofi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graphic</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文件：</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shape</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shape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类型：</a:t>
            </a:r>
          </a:p>
          <a:p>
            <a:pPr marL="457200" lvl="1" indent="0">
              <a:buNone/>
            </a:pP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rPr>
              <a:t>1 path </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是路径</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rPr>
              <a:t>    2 </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arc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是</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弧</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rPr>
              <a:t>   3 </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oval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是</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椭圆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rPr>
              <a:t>    4 </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line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是</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线</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rPr>
              <a:t>   5 </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rectangle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是矩形</a:t>
            </a:r>
          </a:p>
          <a:p>
            <a:pPr marL="0" indent="0">
              <a:buNone/>
            </a:pP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           一般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shape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常用的就是椭圆和</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矩形。</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sz="1600" smtClean="0">
                <a:latin typeface="微软雅黑" panose="020B0503020204020204" pitchFamily="34" charset="-122"/>
                <a:ea typeface="微软雅黑" panose="020B0503020204020204" pitchFamily="34" charset="-122"/>
                <a:cs typeface="微软雅黑" panose="020B0503020204020204" pitchFamily="34" charset="-122"/>
              </a:rPr>
              <a:t>   shape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的里面的</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属性</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 corners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设置</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角度</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2 stroke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设置边框</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这个需要注意</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width</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没有提示需要自己手写</a:t>
            </a:r>
            <a:r>
              <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 solid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设置背景</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98554281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4695"/>
            <a:ext cx="12192000" cy="4770755"/>
          </a:xfrm>
        </p:spPr>
        <p:txBody>
          <a:bodyPr/>
          <a:lstStyle/>
          <a:p>
            <a:r>
              <a:rPr lang="zh-CN" altLang="en-US" sz="1600">
                <a:latin typeface="微软雅黑" panose="020B0503020204020204" pitchFamily="34" charset="-122"/>
                <a:ea typeface="微软雅黑" panose="020B0503020204020204" pitchFamily="34" charset="-122"/>
              </a:rPr>
              <a:t>系统资源文件</a:t>
            </a:r>
          </a:p>
          <a:p>
            <a:r>
              <a:rPr lang="zh-CN" altLang="en-US" sz="1600">
                <a:latin typeface="微软雅黑" panose="020B0503020204020204" pitchFamily="34" charset="-122"/>
                <a:ea typeface="微软雅黑" panose="020B0503020204020204" pitchFamily="34" charset="-122"/>
              </a:rPr>
              <a:t>目前支持的部分系统资源文件详见表</a:t>
            </a:r>
          </a:p>
          <a:p>
            <a:endParaRPr lang="zh-CN" altLang="en-US"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063115" y="2207260"/>
            <a:ext cx="8448675" cy="1942465"/>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06120"/>
            <a:ext cx="12192000" cy="5718810"/>
          </a:xfrm>
        </p:spPr>
        <p:txBody>
          <a:bodyPr>
            <a:norm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颜色模式的定义</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应用可以在config.json的module字段下定义“colorMode”字段，“colorMode”字段用来定义应用自身的颜色模式，值可以是“dark”，“light”，“auto”（默认值）。</a:t>
            </a: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当应用的颜色模式值是“dark”时，无论系统当前颜色模式是什么，应用始终会按照深色模式选取资源；同理，当应用的颜色模式值是“light”时，无论系统当前颜色模式是什么，应用始终会按照浅色模式选取资源；当应用的颜色模式值是“auto”时，应用会跟随系统的颜色模式值选取资源。</a:t>
            </a:r>
          </a:p>
        </p:txBody>
      </p:sp>
      <p:pic>
        <p:nvPicPr>
          <p:cNvPr id="5" name="图片 4"/>
          <p:cNvPicPr>
            <a:picLocks noChangeAspect="1"/>
          </p:cNvPicPr>
          <p:nvPr/>
        </p:nvPicPr>
        <p:blipFill>
          <a:blip r:embed="rId2"/>
          <a:stretch>
            <a:fillRect/>
          </a:stretch>
        </p:blipFill>
        <p:spPr>
          <a:xfrm>
            <a:off x="3101975" y="2352675"/>
            <a:ext cx="5010150" cy="1811655"/>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08742" y="530933"/>
            <a:ext cx="6098458"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本节总结</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838200" y="1610360"/>
            <a:ext cx="8418195" cy="1289905"/>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Component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ComponentContainer</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是什么？</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什么是组件树？</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en-US" altLang="zh-CN" sz="1800" dirty="0" err="1">
                <a:latin typeface="微软雅黑" panose="020B0503020204020204" pitchFamily="34" charset="-122"/>
                <a:ea typeface="微软雅黑" panose="020B0503020204020204" pitchFamily="34" charset="-122"/>
                <a:sym typeface="+mn-ea"/>
              </a:rPr>
              <a:t>AbilitySlice</a:t>
            </a:r>
            <a:r>
              <a:rPr lang="zh-CN" altLang="en-US" sz="1800" dirty="0">
                <a:latin typeface="微软雅黑" panose="020B0503020204020204" pitchFamily="34" charset="-122"/>
                <a:ea typeface="微软雅黑" panose="020B0503020204020204" pitchFamily="34" charset="-122"/>
                <a:sym typeface="+mn-ea"/>
              </a:rPr>
              <a:t>是什么？</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16971" y="272488"/>
            <a:ext cx="6798187"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第</a:t>
            </a:r>
            <a:r>
              <a:rPr lang="en-US" altLang="zh-CN" sz="2200" b="1" dirty="0">
                <a:latin typeface="微软雅黑" panose="020B0503020204020204" pitchFamily="34" charset="-122"/>
                <a:ea typeface="微软雅黑" panose="020B0503020204020204" pitchFamily="34" charset="-122"/>
              </a:rPr>
              <a:t>3</a:t>
            </a:r>
            <a:r>
              <a:rPr lang="zh-CN" altLang="en-US" sz="2200" b="1" dirty="0">
                <a:latin typeface="微软雅黑" panose="020B0503020204020204" pitchFamily="34" charset="-122"/>
                <a:ea typeface="微软雅黑" panose="020B0503020204020204" pitchFamily="34" charset="-122"/>
              </a:rPr>
              <a:t>节：</a:t>
            </a:r>
            <a:r>
              <a:rPr lang="en-US" altLang="zh-CN" sz="2200" b="1" dirty="0">
                <a:latin typeface="微软雅黑" panose="020B0503020204020204" pitchFamily="34" charset="-122"/>
                <a:ea typeface="微软雅黑" panose="020B0503020204020204" pitchFamily="34" charset="-122"/>
                <a:sym typeface="+mn-ea"/>
              </a:rPr>
              <a:t>Java UI</a:t>
            </a:r>
            <a:r>
              <a:rPr lang="zh-CN" altLang="en-US" sz="2200" b="1" dirty="0">
                <a:latin typeface="微软雅黑" panose="020B0503020204020204" pitchFamily="34" charset="-122"/>
                <a:ea typeface="微软雅黑" panose="020B0503020204020204" pitchFamily="34" charset="-122"/>
                <a:sym typeface="+mn-ea"/>
              </a:rPr>
              <a:t>常用组件</a:t>
            </a:r>
            <a:endParaRPr lang="zh-CN" altLang="zh-CN" sz="2200" b="1" dirty="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788670" y="1035685"/>
            <a:ext cx="4563110" cy="6323965"/>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：常用组件分类</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Component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Text</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Button</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TextField</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3-6</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Image</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3-7</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ProgressBar</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3-8</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RoundProgressBar</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3-9</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Switch</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Picker</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DatePicker</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TimePicker</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RadioButton</a:t>
            </a:r>
          </a:p>
          <a:p>
            <a:pPr marL="285750" indent="-285750" algn="l" fontAlgn="auto">
              <a:lnSpc>
                <a:spcPct val="150000"/>
              </a:lnSpc>
              <a:buClrTx/>
              <a:buSzTx/>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50000"/>
              </a:lnSpc>
              <a:buClrTx/>
              <a:buSzTx/>
            </a:pPr>
            <a:endParaRPr 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6094730" y="1035685"/>
            <a:ext cx="5353050" cy="5492750"/>
          </a:xfrm>
          <a:prstGeom prst="rect">
            <a:avLst/>
          </a:prstGeom>
          <a:noFill/>
        </p:spPr>
        <p:txBody>
          <a:bodyPr wrap="square" rtlCol="0" anchor="t">
            <a:spAutoFit/>
          </a:bodyPr>
          <a:lstStyle/>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：RadioContainer</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Checkbox</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3-16</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ToastDialog</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3-17</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PopupDialog</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3-18</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CommonDialog</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3-19</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ScrollView</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3-20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TabList和Tab</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3-21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ListContainer</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3-22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PageSlider</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3-23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PageSliderIndicator</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3-24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WebView</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（需要真机演示）</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3-25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自定义组件</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（只做了解）</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2037" y="214068"/>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3-1</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常用组件分类</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708742" y="1382951"/>
            <a:ext cx="10897614" cy="418191"/>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根据组件的功能，可以将组件分为布局类、显示类、交互类三类。</a:t>
            </a:r>
          </a:p>
        </p:txBody>
      </p:sp>
      <p:graphicFrame>
        <p:nvGraphicFramePr>
          <p:cNvPr id="2" name="表格 1"/>
          <p:cNvGraphicFramePr>
            <a:graphicFrameLocks noGrp="1"/>
          </p:cNvGraphicFramePr>
          <p:nvPr/>
        </p:nvGraphicFramePr>
        <p:xfrm>
          <a:off x="1125101" y="1942003"/>
          <a:ext cx="10047203" cy="4162782"/>
        </p:xfrm>
        <a:graphic>
          <a:graphicData uri="http://schemas.openxmlformats.org/drawingml/2006/table">
            <a:tbl>
              <a:tblPr/>
              <a:tblGrid>
                <a:gridCol w="1173207"/>
                <a:gridCol w="4857727"/>
                <a:gridCol w="4016269"/>
              </a:tblGrid>
              <a:tr h="510251">
                <a:tc>
                  <a:txBody>
                    <a:bodyPr/>
                    <a:lstStyle/>
                    <a:p>
                      <a:pPr algn="ctr" fontAlgn="base" latinLnBrk="0"/>
                      <a:r>
                        <a:rPr lang="zh-CN" altLang="en-US" sz="1600" b="1" dirty="0">
                          <a:effectLst/>
                        </a:rPr>
                        <a:t>组件类别</a:t>
                      </a:r>
                    </a:p>
                  </a:txBody>
                  <a:tcPr marL="108063" marR="108063" marT="90053" marB="90053"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ctr" fontAlgn="base" latinLnBrk="0"/>
                      <a:r>
                        <a:rPr lang="zh-CN" altLang="en-US" sz="1600" b="1" dirty="0">
                          <a:effectLst/>
                        </a:rPr>
                        <a:t>组件名称</a:t>
                      </a:r>
                    </a:p>
                  </a:txBody>
                  <a:tcPr marL="108063" marR="108063" marT="90053" marB="90053"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ctr" fontAlgn="base" latinLnBrk="0"/>
                      <a:r>
                        <a:rPr lang="zh-CN" altLang="en-US" sz="1600" b="1" dirty="0">
                          <a:effectLst/>
                        </a:rPr>
                        <a:t>功能描述</a:t>
                      </a:r>
                    </a:p>
                  </a:txBody>
                  <a:tcPr marL="108063" marR="108063" marT="90053" marB="90053"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r>
              <a:tr h="1217510">
                <a:tc>
                  <a:txBody>
                    <a:bodyPr/>
                    <a:lstStyle/>
                    <a:p>
                      <a:pPr algn="ctr" fontAlgn="base"/>
                      <a:r>
                        <a:rPr lang="zh-CN" altLang="en-US" sz="1600" dirty="0">
                          <a:effectLst/>
                        </a:rPr>
                        <a:t>布局类</a:t>
                      </a:r>
                    </a:p>
                  </a:txBody>
                  <a:tcPr marL="108063" marR="108063" marT="90053" marB="90053"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fontAlgn="base"/>
                      <a:r>
                        <a:rPr lang="en-US" sz="1600" dirty="0">
                          <a:effectLst/>
                        </a:rPr>
                        <a:t>PositionLayout、DirectionalLayout、StackLayout、DependentLayout、TableLayout、AdaptiveBoxLayout</a:t>
                      </a:r>
                    </a:p>
                  </a:txBody>
                  <a:tcPr marL="108063" marR="108063" marT="90053" marB="90053">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fontAlgn="base"/>
                      <a:r>
                        <a:rPr lang="zh-CN" altLang="en-US" sz="1600" dirty="0">
                          <a:effectLst/>
                        </a:rPr>
                        <a:t>提供了不同布局规范的组件容器，例如以单一方向排列的</a:t>
                      </a:r>
                      <a:r>
                        <a:rPr lang="en-US" sz="1600" dirty="0" err="1">
                          <a:effectLst/>
                        </a:rPr>
                        <a:t>DirectionalLayout</a:t>
                      </a:r>
                      <a:r>
                        <a:rPr lang="en-US" sz="1600" dirty="0">
                          <a:effectLst/>
                        </a:rPr>
                        <a:t>、</a:t>
                      </a:r>
                      <a:r>
                        <a:rPr lang="zh-CN" altLang="en-US" sz="1600" dirty="0">
                          <a:effectLst/>
                        </a:rPr>
                        <a:t>以相对位置排列的</a:t>
                      </a:r>
                      <a:r>
                        <a:rPr lang="en-US" sz="1600" dirty="0">
                          <a:effectLst/>
                        </a:rPr>
                        <a:t>DependentLayout、</a:t>
                      </a:r>
                      <a:r>
                        <a:rPr lang="zh-CN" altLang="en-US" sz="1600" dirty="0">
                          <a:effectLst/>
                        </a:rPr>
                        <a:t>以确切位置排列的</a:t>
                      </a:r>
                      <a:r>
                        <a:rPr lang="en-US" sz="1600" dirty="0" err="1">
                          <a:effectLst/>
                        </a:rPr>
                        <a:t>PositionLayout</a:t>
                      </a:r>
                      <a:r>
                        <a:rPr lang="zh-CN" altLang="en-US" sz="1600" dirty="0">
                          <a:effectLst/>
                        </a:rPr>
                        <a:t>等。</a:t>
                      </a:r>
                    </a:p>
                  </a:txBody>
                  <a:tcPr marL="108063" marR="108063" marT="90053" marB="90053">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698808">
                <a:tc>
                  <a:txBody>
                    <a:bodyPr/>
                    <a:lstStyle/>
                    <a:p>
                      <a:pPr algn="ctr" fontAlgn="base"/>
                      <a:r>
                        <a:rPr lang="zh-CN" altLang="en-US" sz="1600" dirty="0">
                          <a:effectLst/>
                        </a:rPr>
                        <a:t>显示类</a:t>
                      </a:r>
                    </a:p>
                  </a:txBody>
                  <a:tcPr marL="108063" marR="108063" marT="90053" marB="90053"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fontAlgn="base"/>
                      <a:r>
                        <a:rPr lang="en-US" sz="1600" dirty="0" err="1">
                          <a:effectLst/>
                        </a:rPr>
                        <a:t>Text、Image、Clock、TickTimer、ProgressBar</a:t>
                      </a:r>
                      <a:endParaRPr lang="en-US" sz="1600" dirty="0">
                        <a:effectLst/>
                      </a:endParaRPr>
                    </a:p>
                  </a:txBody>
                  <a:tcPr marL="108063" marR="108063" marT="90053" marB="90053">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fontAlgn="base"/>
                      <a:r>
                        <a:rPr lang="zh-CN" altLang="en-US" sz="1600" dirty="0">
                          <a:effectLst/>
                        </a:rPr>
                        <a:t>提供了单纯的内容显示，例如用于文本显示的</a:t>
                      </a:r>
                      <a:r>
                        <a:rPr lang="en-US" altLang="zh-CN" sz="1600" dirty="0">
                          <a:effectLst/>
                        </a:rPr>
                        <a:t>Text</a:t>
                      </a:r>
                      <a:r>
                        <a:rPr lang="zh-CN" altLang="en-US" sz="1600" dirty="0">
                          <a:effectLst/>
                        </a:rPr>
                        <a:t>，用于图像显示的</a:t>
                      </a:r>
                      <a:r>
                        <a:rPr lang="en-US" altLang="zh-CN" sz="1600" dirty="0">
                          <a:effectLst/>
                        </a:rPr>
                        <a:t>Image</a:t>
                      </a:r>
                      <a:r>
                        <a:rPr lang="zh-CN" altLang="en-US" sz="1600" dirty="0">
                          <a:effectLst/>
                        </a:rPr>
                        <a:t>等。</a:t>
                      </a:r>
                    </a:p>
                  </a:txBody>
                  <a:tcPr marL="108063" marR="108063" marT="90053" marB="90053">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1736213">
                <a:tc>
                  <a:txBody>
                    <a:bodyPr/>
                    <a:lstStyle/>
                    <a:p>
                      <a:pPr algn="ctr" fontAlgn="base"/>
                      <a:r>
                        <a:rPr lang="zh-CN" altLang="en-US" sz="1600" dirty="0">
                          <a:effectLst/>
                        </a:rPr>
                        <a:t>交互类</a:t>
                      </a:r>
                    </a:p>
                  </a:txBody>
                  <a:tcPr marL="108063" marR="108063" marT="90053" marB="90053"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fontAlgn="base"/>
                      <a:r>
                        <a:rPr lang="en-US" sz="1600" dirty="0" err="1">
                          <a:effectLst/>
                        </a:rPr>
                        <a:t>TextField、Button、Checkbox、RadioButton</a:t>
                      </a:r>
                      <a:r>
                        <a:rPr lang="en-US" sz="1600" dirty="0">
                          <a:effectLst/>
                        </a:rPr>
                        <a:t>/RadioContainer、Switch、ToggleButton、Slider、Rating、ScrollView、TabList、ListContainer、PageSlider、PageFlipper、PageSliderIndicator、Picker、TimePicker、DatePicker、SurfaceProvider、ComponentProvider</a:t>
                      </a:r>
                    </a:p>
                  </a:txBody>
                  <a:tcPr marL="108063" marR="108063" marT="90053" marB="90053">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fontAlgn="base"/>
                      <a:r>
                        <a:rPr lang="zh-CN" altLang="en-US" sz="1600" dirty="0">
                          <a:effectLst/>
                        </a:rPr>
                        <a:t>提供了具体场景下与用户交互响应的功能，例如</a:t>
                      </a:r>
                      <a:r>
                        <a:rPr lang="en-US" altLang="zh-CN" sz="1600" dirty="0">
                          <a:effectLst/>
                        </a:rPr>
                        <a:t>Button</a:t>
                      </a:r>
                      <a:r>
                        <a:rPr lang="zh-CN" altLang="en-US" sz="1600" dirty="0">
                          <a:effectLst/>
                        </a:rPr>
                        <a:t>提供了点击响应功能，</a:t>
                      </a:r>
                      <a:r>
                        <a:rPr lang="en-US" altLang="zh-CN" sz="1600" dirty="0">
                          <a:effectLst/>
                        </a:rPr>
                        <a:t>Slider</a:t>
                      </a:r>
                      <a:r>
                        <a:rPr lang="zh-CN" altLang="en-US" sz="1600" dirty="0">
                          <a:effectLst/>
                        </a:rPr>
                        <a:t>提供了进度选择功能等。</a:t>
                      </a:r>
                    </a:p>
                  </a:txBody>
                  <a:tcPr marL="108063" marR="108063" marT="90053" marB="90053">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08742" y="530933"/>
            <a:ext cx="6098458"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本章目标</a:t>
            </a:r>
            <a:endParaRPr lang="zh-CN" altLang="en-US" sz="2200" b="1" dirty="0"/>
          </a:p>
        </p:txBody>
      </p:sp>
      <p:sp>
        <p:nvSpPr>
          <p:cNvPr id="5" name="文本框 4"/>
          <p:cNvSpPr txBox="1"/>
          <p:nvPr/>
        </p:nvSpPr>
        <p:spPr>
          <a:xfrm>
            <a:off x="838200" y="1610360"/>
            <a:ext cx="8418195" cy="1705403"/>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sym typeface="+mn-ea"/>
              </a:rPr>
              <a:t>了解鸿蒙</a:t>
            </a:r>
            <a:r>
              <a:rPr lang="en-US" altLang="zh-CN" dirty="0">
                <a:latin typeface="微软雅黑" panose="020B0503020204020204" pitchFamily="34" charset="-122"/>
                <a:ea typeface="微软雅黑" panose="020B0503020204020204" pitchFamily="34" charset="-122"/>
                <a:sym typeface="+mn-ea"/>
              </a:rPr>
              <a:t>UI</a:t>
            </a:r>
            <a:r>
              <a:rPr lang="zh-CN" altLang="en-US" dirty="0">
                <a:latin typeface="微软雅黑" panose="020B0503020204020204" pitchFamily="34" charset="-122"/>
                <a:ea typeface="微软雅黑" panose="020B0503020204020204" pitchFamily="34" charset="-122"/>
                <a:sym typeface="+mn-ea"/>
              </a:rPr>
              <a:t>框架和</a:t>
            </a:r>
            <a:r>
              <a:rPr lang="en-US" altLang="zh-CN" dirty="0">
                <a:latin typeface="微软雅黑" panose="020B0503020204020204" pitchFamily="34" charset="-122"/>
                <a:ea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sym typeface="+mn-ea"/>
              </a:rPr>
              <a:t>框架</a:t>
            </a:r>
            <a:endParaRPr lang="en-US" altLang="zh-CN"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sym typeface="+mn-ea"/>
              </a:rPr>
              <a:t>掌握</a:t>
            </a:r>
            <a:r>
              <a:rPr lang="en-US" altLang="zh-CN" dirty="0">
                <a:latin typeface="微软雅黑" panose="020B0503020204020204" pitchFamily="34" charset="-122"/>
                <a:ea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sym typeface="+mn-ea"/>
              </a:rPr>
              <a:t>框架中常用组件开发方法</a:t>
            </a:r>
          </a:p>
          <a:p>
            <a:pPr marL="285750" indent="-285750" fontAlgn="auto">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sym typeface="+mn-ea"/>
              </a:rPr>
              <a:t>掌握</a:t>
            </a:r>
            <a:r>
              <a:rPr lang="en-US" altLang="zh-CN" dirty="0">
                <a:latin typeface="微软雅黑" panose="020B0503020204020204" pitchFamily="34" charset="-122"/>
                <a:ea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sym typeface="+mn-ea"/>
              </a:rPr>
              <a:t>框架中常用布局开发方法</a:t>
            </a:r>
            <a:endParaRPr lang="en-US" altLang="zh-CN"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sym typeface="+mn-ea"/>
              </a:rPr>
              <a:t>掌握</a:t>
            </a:r>
            <a:r>
              <a:rPr lang="en-US" altLang="zh-CN" dirty="0">
                <a:latin typeface="微软雅黑" panose="020B0503020204020204" pitchFamily="34" charset="-122"/>
                <a:ea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sym typeface="+mn-ea"/>
              </a:rPr>
              <a:t>框架中的事件处理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9187" y="243913"/>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3-2</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Component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708742" y="1239441"/>
            <a:ext cx="10897614" cy="787523"/>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是所有组件的基类，</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支持的</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属性，其他组件都支持。</a:t>
            </a:r>
          </a:p>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常见的</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属性：</a:t>
            </a:r>
            <a:endParaRPr lang="en-US" altLang="zh-CN" sz="1600" dirty="0">
              <a:latin typeface="微软雅黑" panose="020B0503020204020204" pitchFamily="34" charset="-122"/>
              <a:ea typeface="微软雅黑" panose="020B0503020204020204" pitchFamily="34" charset="-122"/>
              <a:sym typeface="+mn-ea"/>
            </a:endParaRPr>
          </a:p>
        </p:txBody>
      </p:sp>
      <p:graphicFrame>
        <p:nvGraphicFramePr>
          <p:cNvPr id="2" name="表格 1"/>
          <p:cNvGraphicFramePr>
            <a:graphicFrameLocks noGrp="1"/>
          </p:cNvGraphicFramePr>
          <p:nvPr/>
        </p:nvGraphicFramePr>
        <p:xfrm>
          <a:off x="1108364" y="2170473"/>
          <a:ext cx="10374893" cy="3999414"/>
        </p:xfrm>
        <a:graphic>
          <a:graphicData uri="http://schemas.openxmlformats.org/drawingml/2006/table">
            <a:tbl>
              <a:tblPr/>
              <a:tblGrid>
                <a:gridCol w="1636946"/>
                <a:gridCol w="2556363"/>
                <a:gridCol w="6181584"/>
              </a:tblGrid>
              <a:tr h="251634">
                <a:tc>
                  <a:txBody>
                    <a:bodyPr/>
                    <a:lstStyle/>
                    <a:p>
                      <a:pPr algn="l" fontAlgn="base" latinLnBrk="0"/>
                      <a:r>
                        <a:rPr lang="zh-CN" altLang="en-US" sz="1200" b="1" baseline="0" dirty="0">
                          <a:effectLst/>
                        </a:rPr>
                        <a:t>属性名称</a:t>
                      </a:r>
                    </a:p>
                  </a:txBody>
                  <a:tcPr marL="13802" marR="13802" marT="11502" marB="1150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l" fontAlgn="base" latinLnBrk="0"/>
                      <a:r>
                        <a:rPr lang="zh-CN" altLang="en-US" sz="1200" b="1" baseline="0" dirty="0">
                          <a:effectLst/>
                        </a:rPr>
                        <a:t>中文描述</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l" fontAlgn="base" latinLnBrk="0"/>
                      <a:r>
                        <a:rPr lang="zh-CN" altLang="en-US" sz="1200" b="1" baseline="0" dirty="0">
                          <a:effectLst/>
                        </a:rPr>
                        <a:t>取值说明</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r>
              <a:tr h="251634">
                <a:tc>
                  <a:txBody>
                    <a:bodyPr/>
                    <a:lstStyle/>
                    <a:p>
                      <a:pPr fontAlgn="base"/>
                      <a:r>
                        <a:rPr lang="en-US" sz="1200" baseline="0" dirty="0">
                          <a:effectLst/>
                        </a:rPr>
                        <a:t>id</a:t>
                      </a:r>
                    </a:p>
                  </a:txBody>
                  <a:tcPr marL="13802" marR="13802" marT="11502" marB="1150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baseline="0" dirty="0">
                          <a:effectLst/>
                        </a:rPr>
                        <a:t>用以识别不同控件对象的唯一标识</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baseline="0" dirty="0">
                          <a:effectLst/>
                        </a:rPr>
                        <a:t>integer</a:t>
                      </a:r>
                      <a:r>
                        <a:rPr lang="zh-CN" altLang="en-US" sz="1200" baseline="0" dirty="0">
                          <a:effectLst/>
                        </a:rPr>
                        <a:t>类型。仅可用于配置控件的</a:t>
                      </a:r>
                      <a:r>
                        <a:rPr lang="en-US" sz="1200" baseline="0" dirty="0">
                          <a:effectLst/>
                        </a:rPr>
                        <a:t>id。</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472905">
                <a:tc rowSpan="3">
                  <a:txBody>
                    <a:bodyPr/>
                    <a:lstStyle/>
                    <a:p>
                      <a:pPr fontAlgn="base"/>
                      <a:r>
                        <a:rPr lang="en-US" sz="1200" baseline="0" dirty="0">
                          <a:effectLst/>
                        </a:rPr>
                        <a:t>width</a:t>
                      </a:r>
                    </a:p>
                  </a:txBody>
                  <a:tcPr marL="13802" marR="13802" marT="11502" marB="1150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rowSpan="3">
                  <a:txBody>
                    <a:bodyPr/>
                    <a:lstStyle/>
                    <a:p>
                      <a:pPr fontAlgn="base"/>
                      <a:r>
                        <a:rPr lang="zh-CN" altLang="en-US" sz="1200" baseline="0" dirty="0">
                          <a:effectLst/>
                        </a:rPr>
                        <a:t>宽度，必填项</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altLang="zh-CN" sz="1200" baseline="0" dirty="0">
                          <a:effectLst/>
                        </a:rPr>
                        <a:t>float</a:t>
                      </a:r>
                      <a:r>
                        <a:rPr lang="zh-CN" altLang="en-US" sz="1200" baseline="0" dirty="0">
                          <a:effectLst/>
                        </a:rPr>
                        <a:t>类型。可以是浮点数值，其默认单位为</a:t>
                      </a:r>
                      <a:r>
                        <a:rPr lang="en-US" altLang="zh-CN" sz="1200" baseline="0" dirty="0" err="1">
                          <a:effectLst/>
                        </a:rPr>
                        <a:t>px</a:t>
                      </a:r>
                      <a:r>
                        <a:rPr lang="zh-CN" altLang="en-US" sz="1200" baseline="0" dirty="0">
                          <a:effectLst/>
                        </a:rPr>
                        <a:t>；也可以是带</a:t>
                      </a:r>
                      <a:r>
                        <a:rPr lang="en-US" altLang="zh-CN" sz="1200" baseline="0" dirty="0" err="1">
                          <a:effectLst/>
                        </a:rPr>
                        <a:t>px</a:t>
                      </a:r>
                      <a:r>
                        <a:rPr lang="en-US" altLang="zh-CN" sz="1200" baseline="0" dirty="0">
                          <a:effectLst/>
                        </a:rPr>
                        <a:t>/</a:t>
                      </a:r>
                      <a:r>
                        <a:rPr lang="en-US" altLang="zh-CN" sz="1200" baseline="0" dirty="0" err="1">
                          <a:effectLst/>
                        </a:rPr>
                        <a:t>vp</a:t>
                      </a:r>
                      <a:r>
                        <a:rPr lang="en-US" altLang="zh-CN" sz="1200" baseline="0" dirty="0">
                          <a:effectLst/>
                        </a:rPr>
                        <a:t>/</a:t>
                      </a:r>
                      <a:r>
                        <a:rPr lang="en-US" altLang="zh-CN" sz="1200" baseline="0" dirty="0" err="1">
                          <a:effectLst/>
                        </a:rPr>
                        <a:t>fp</a:t>
                      </a:r>
                      <a:r>
                        <a:rPr lang="zh-CN" altLang="en-US" sz="1200" baseline="0" dirty="0">
                          <a:effectLst/>
                        </a:rPr>
                        <a:t>单位的浮点数值；也可以引用</a:t>
                      </a:r>
                      <a:r>
                        <a:rPr lang="en-US" altLang="zh-CN" sz="1200" baseline="0" dirty="0">
                          <a:effectLst/>
                        </a:rPr>
                        <a:t>float</a:t>
                      </a:r>
                      <a:r>
                        <a:rPr lang="zh-CN" altLang="en-US" sz="1200" baseline="0" dirty="0">
                          <a:effectLst/>
                        </a:rPr>
                        <a:t>资源。</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1634">
                <a:tc vMerge="1">
                  <a:txBody>
                    <a:bodyPr/>
                    <a:lstStyle/>
                    <a:p>
                      <a:endParaRPr lang="zh-CN"/>
                    </a:p>
                  </a:txBody>
                  <a:tcPr/>
                </a:tc>
                <a:tc vMerge="1">
                  <a:txBody>
                    <a:bodyPr/>
                    <a:lstStyle/>
                    <a:p>
                      <a:endParaRPr lang="zh-CN"/>
                    </a:p>
                  </a:txBody>
                  <a:tcPr/>
                </a:tc>
                <a:tc>
                  <a:txBody>
                    <a:bodyPr/>
                    <a:lstStyle/>
                    <a:p>
                      <a:pPr fontAlgn="base"/>
                      <a:r>
                        <a:rPr lang="en-US" sz="1200" baseline="0" dirty="0" err="1">
                          <a:effectLst/>
                        </a:rPr>
                        <a:t>match_parent</a:t>
                      </a:r>
                      <a:r>
                        <a:rPr lang="en-US" sz="1200" baseline="0" dirty="0">
                          <a:effectLst/>
                        </a:rPr>
                        <a:t>：</a:t>
                      </a:r>
                      <a:r>
                        <a:rPr lang="zh-CN" altLang="en-US" sz="1200" baseline="0" dirty="0">
                          <a:effectLst/>
                        </a:rPr>
                        <a:t>表示控件宽度与其父控件去掉内部边距后的宽度相同。</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7392">
                <a:tc vMerge="1">
                  <a:txBody>
                    <a:bodyPr/>
                    <a:lstStyle/>
                    <a:p>
                      <a:endParaRPr lang="zh-CN"/>
                    </a:p>
                  </a:txBody>
                  <a:tcPr/>
                </a:tc>
                <a:tc vMerge="1">
                  <a:txBody>
                    <a:bodyPr/>
                    <a:lstStyle/>
                    <a:p>
                      <a:endParaRPr lang="zh-CN"/>
                    </a:p>
                  </a:txBody>
                  <a:tcPr/>
                </a:tc>
                <a:tc>
                  <a:txBody>
                    <a:bodyPr/>
                    <a:lstStyle/>
                    <a:p>
                      <a:pPr fontAlgn="base"/>
                      <a:r>
                        <a:rPr lang="en-US" sz="1200" baseline="0">
                          <a:effectLst/>
                        </a:rPr>
                        <a:t>match_content：</a:t>
                      </a:r>
                      <a:r>
                        <a:rPr lang="zh-CN" altLang="en-US" sz="1200" baseline="0">
                          <a:effectLst/>
                        </a:rPr>
                        <a:t>表示控件宽度由其包含的内容决定，包括其内容的宽度以及内部边距的总和。</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36458">
                <a:tc>
                  <a:txBody>
                    <a:bodyPr/>
                    <a:lstStyle/>
                    <a:p>
                      <a:pPr fontAlgn="base"/>
                      <a:r>
                        <a:rPr lang="en-US" sz="1200" baseline="0">
                          <a:effectLst/>
                        </a:rPr>
                        <a:t>height</a:t>
                      </a:r>
                    </a:p>
                  </a:txBody>
                  <a:tcPr marL="13802" marR="13802" marT="11502" marB="1150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baseline="0" dirty="0">
                          <a:effectLst/>
                        </a:rPr>
                        <a:t>高度，必填项</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baseline="0" dirty="0">
                          <a:effectLst/>
                        </a:rPr>
                        <a:t>同</a:t>
                      </a:r>
                      <a:r>
                        <a:rPr lang="en-US" altLang="zh-CN" sz="1200" baseline="0" dirty="0">
                          <a:effectLst/>
                        </a:rPr>
                        <a:t>width</a:t>
                      </a:r>
                      <a:endParaRPr lang="en-US" sz="1200" baseline="0" dirty="0">
                        <a:effectLst/>
                      </a:endParaRP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1634">
                <a:tc>
                  <a:txBody>
                    <a:bodyPr/>
                    <a:lstStyle/>
                    <a:p>
                      <a:pPr fontAlgn="base"/>
                      <a:r>
                        <a:rPr lang="en-US" sz="1200" baseline="0" dirty="0">
                          <a:effectLst/>
                        </a:rPr>
                        <a:t>clickable</a:t>
                      </a:r>
                    </a:p>
                  </a:txBody>
                  <a:tcPr marL="13802" marR="13802" marT="11502" marB="1150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baseline="0" dirty="0">
                          <a:effectLst/>
                        </a:rPr>
                        <a:t>是否可点击</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baseline="0" dirty="0" err="1">
                          <a:effectLst/>
                        </a:rPr>
                        <a:t>boolean</a:t>
                      </a:r>
                      <a:r>
                        <a:rPr lang="zh-CN" altLang="en-US" sz="1200" baseline="0" dirty="0">
                          <a:effectLst/>
                        </a:rPr>
                        <a:t>类型。可以直接设置</a:t>
                      </a:r>
                      <a:r>
                        <a:rPr lang="en-US" sz="1200" baseline="0" dirty="0">
                          <a:effectLst/>
                        </a:rPr>
                        <a:t>true/false，</a:t>
                      </a:r>
                      <a:r>
                        <a:rPr lang="zh-CN" altLang="en-US" sz="1200" baseline="0" dirty="0">
                          <a:effectLst/>
                        </a:rPr>
                        <a:t>也可以引用</a:t>
                      </a:r>
                      <a:r>
                        <a:rPr lang="en-US" sz="1200" baseline="0" dirty="0" err="1">
                          <a:effectLst/>
                        </a:rPr>
                        <a:t>boolean</a:t>
                      </a:r>
                      <a:r>
                        <a:rPr lang="zh-CN" altLang="en-US" sz="1200" baseline="0" dirty="0">
                          <a:effectLst/>
                        </a:rPr>
                        <a:t>资源。</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1634">
                <a:tc>
                  <a:txBody>
                    <a:bodyPr/>
                    <a:lstStyle/>
                    <a:p>
                      <a:pPr fontAlgn="base"/>
                      <a:r>
                        <a:rPr lang="en-US" sz="1200" baseline="0" dirty="0">
                          <a:effectLst/>
                        </a:rPr>
                        <a:t>enabled</a:t>
                      </a:r>
                    </a:p>
                  </a:txBody>
                  <a:tcPr marL="13802" marR="13802" marT="11502" marB="1150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baseline="0" dirty="0">
                          <a:effectLst/>
                        </a:rPr>
                        <a:t>是否启用</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baseline="0">
                          <a:effectLst/>
                        </a:rPr>
                        <a:t>boolean</a:t>
                      </a:r>
                      <a:r>
                        <a:rPr lang="zh-CN" altLang="en-US" sz="1200" baseline="0">
                          <a:effectLst/>
                        </a:rPr>
                        <a:t>类型。可以直接设置</a:t>
                      </a:r>
                      <a:r>
                        <a:rPr lang="en-US" sz="1200" baseline="0">
                          <a:effectLst/>
                        </a:rPr>
                        <a:t>true/false，</a:t>
                      </a:r>
                      <a:r>
                        <a:rPr lang="zh-CN" altLang="en-US" sz="1200" baseline="0">
                          <a:effectLst/>
                        </a:rPr>
                        <a:t>也可以引用</a:t>
                      </a:r>
                      <a:r>
                        <a:rPr lang="en-US" sz="1200" baseline="0">
                          <a:effectLst/>
                        </a:rPr>
                        <a:t>boolean</a:t>
                      </a:r>
                      <a:r>
                        <a:rPr lang="zh-CN" altLang="en-US" sz="1200" baseline="0">
                          <a:effectLst/>
                        </a:rPr>
                        <a:t>资源。</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1634">
                <a:tc rowSpan="3">
                  <a:txBody>
                    <a:bodyPr/>
                    <a:lstStyle/>
                    <a:p>
                      <a:pPr fontAlgn="base"/>
                      <a:r>
                        <a:rPr lang="en-US" sz="1200" baseline="0" dirty="0">
                          <a:effectLst/>
                        </a:rPr>
                        <a:t>visibility</a:t>
                      </a:r>
                    </a:p>
                  </a:txBody>
                  <a:tcPr marL="13802" marR="13802" marT="11502" marB="1150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rowSpan="3">
                  <a:txBody>
                    <a:bodyPr/>
                    <a:lstStyle/>
                    <a:p>
                      <a:pPr fontAlgn="base"/>
                      <a:r>
                        <a:rPr lang="zh-CN" altLang="en-US" sz="1200" baseline="0" dirty="0">
                          <a:effectLst/>
                        </a:rPr>
                        <a:t>可见性</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baseline="0">
                          <a:effectLst/>
                        </a:rPr>
                        <a:t>visible：</a:t>
                      </a:r>
                      <a:r>
                        <a:rPr lang="zh-CN" altLang="en-US" sz="1200" baseline="0">
                          <a:effectLst/>
                        </a:rPr>
                        <a:t>表示控件可见。</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1634">
                <a:tc vMerge="1">
                  <a:txBody>
                    <a:bodyPr/>
                    <a:lstStyle/>
                    <a:p>
                      <a:endParaRPr lang="zh-CN"/>
                    </a:p>
                  </a:txBody>
                  <a:tcPr/>
                </a:tc>
                <a:tc vMerge="1">
                  <a:txBody>
                    <a:bodyPr/>
                    <a:lstStyle/>
                    <a:p>
                      <a:endParaRPr lang="zh-CN"/>
                    </a:p>
                  </a:txBody>
                  <a:tcPr/>
                </a:tc>
                <a:tc>
                  <a:txBody>
                    <a:bodyPr/>
                    <a:lstStyle/>
                    <a:p>
                      <a:pPr fontAlgn="base"/>
                      <a:r>
                        <a:rPr lang="en-US" sz="1200" baseline="0">
                          <a:effectLst/>
                        </a:rPr>
                        <a:t>invisible：</a:t>
                      </a:r>
                      <a:r>
                        <a:rPr lang="zh-CN" altLang="en-US" sz="1200" baseline="0">
                          <a:effectLst/>
                        </a:rPr>
                        <a:t>表示控件不可见，但仍然占用布局空间。</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1634">
                <a:tc vMerge="1">
                  <a:txBody>
                    <a:bodyPr/>
                    <a:lstStyle/>
                    <a:p>
                      <a:endParaRPr lang="zh-CN"/>
                    </a:p>
                  </a:txBody>
                  <a:tcPr/>
                </a:tc>
                <a:tc vMerge="1">
                  <a:txBody>
                    <a:bodyPr/>
                    <a:lstStyle/>
                    <a:p>
                      <a:endParaRPr lang="zh-CN"/>
                    </a:p>
                  </a:txBody>
                  <a:tcPr/>
                </a:tc>
                <a:tc>
                  <a:txBody>
                    <a:bodyPr/>
                    <a:lstStyle/>
                    <a:p>
                      <a:pPr fontAlgn="base"/>
                      <a:r>
                        <a:rPr lang="en-US" altLang="zh-CN" sz="1200" baseline="0">
                          <a:effectLst/>
                        </a:rPr>
                        <a:t>hide</a:t>
                      </a:r>
                      <a:r>
                        <a:rPr lang="zh-CN" altLang="en-US" sz="1200" baseline="0">
                          <a:effectLst/>
                        </a:rPr>
                        <a:t>：表示控件不可见，且不占用布局空间。</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311809">
                <a:tc>
                  <a:txBody>
                    <a:bodyPr/>
                    <a:lstStyle/>
                    <a:p>
                      <a:pPr fontAlgn="base"/>
                      <a:r>
                        <a:rPr lang="en-US" sz="1200" baseline="0" dirty="0" err="1">
                          <a:effectLst/>
                        </a:rPr>
                        <a:t>background_element</a:t>
                      </a:r>
                      <a:endParaRPr lang="en-US" sz="1200" baseline="0" dirty="0">
                        <a:effectLst/>
                      </a:endParaRPr>
                    </a:p>
                  </a:txBody>
                  <a:tcPr marL="13802" marR="13802" marT="11502" marB="1150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baseline="0" dirty="0">
                          <a:effectLst/>
                        </a:rPr>
                        <a:t>背景图层</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baseline="0">
                          <a:effectLst/>
                        </a:rPr>
                        <a:t>Element</a:t>
                      </a:r>
                      <a:r>
                        <a:rPr lang="zh-CN" altLang="en-US" sz="1200" baseline="0">
                          <a:effectLst/>
                        </a:rPr>
                        <a:t>类型。可直接配置色值，也可引用</a:t>
                      </a:r>
                      <a:r>
                        <a:rPr lang="en-US" sz="1200" baseline="0">
                          <a:effectLst/>
                        </a:rPr>
                        <a:t>color</a:t>
                      </a:r>
                      <a:r>
                        <a:rPr lang="zh-CN" altLang="en-US" sz="1200" baseline="0">
                          <a:effectLst/>
                        </a:rPr>
                        <a:t>资源或引用</a:t>
                      </a:r>
                      <a:r>
                        <a:rPr lang="en-US" sz="1200" baseline="0">
                          <a:effectLst/>
                        </a:rPr>
                        <a:t>media/graphic</a:t>
                      </a:r>
                      <a:r>
                        <a:rPr lang="zh-CN" altLang="en-US" sz="1200" baseline="0">
                          <a:effectLst/>
                        </a:rPr>
                        <a:t>下的图片资源。</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456144">
                <a:tc>
                  <a:txBody>
                    <a:bodyPr/>
                    <a:lstStyle/>
                    <a:p>
                      <a:pPr fontAlgn="base"/>
                      <a:r>
                        <a:rPr lang="en-US" sz="1200" baseline="0" dirty="0">
                          <a:effectLst/>
                        </a:rPr>
                        <a:t>padding</a:t>
                      </a:r>
                    </a:p>
                  </a:txBody>
                  <a:tcPr marL="13802" marR="13802" marT="11502" marB="1150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baseline="0" dirty="0">
                          <a:effectLst/>
                        </a:rPr>
                        <a:t>内间距</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altLang="zh-CN" sz="1200" baseline="0" dirty="0">
                          <a:effectLst/>
                        </a:rPr>
                        <a:t>float</a:t>
                      </a:r>
                      <a:r>
                        <a:rPr lang="zh-CN" altLang="en-US" sz="1200" baseline="0" dirty="0">
                          <a:effectLst/>
                        </a:rPr>
                        <a:t>类型。可以是浮点数值，其默认单位为</a:t>
                      </a:r>
                      <a:r>
                        <a:rPr lang="en-US" altLang="zh-CN" sz="1200" baseline="0" dirty="0" err="1">
                          <a:effectLst/>
                        </a:rPr>
                        <a:t>px</a:t>
                      </a:r>
                      <a:r>
                        <a:rPr lang="zh-CN" altLang="en-US" sz="1200" baseline="0" dirty="0">
                          <a:effectLst/>
                        </a:rPr>
                        <a:t>；也可以是带</a:t>
                      </a:r>
                      <a:r>
                        <a:rPr lang="en-US" altLang="zh-CN" sz="1200" baseline="0" dirty="0" err="1">
                          <a:effectLst/>
                        </a:rPr>
                        <a:t>px</a:t>
                      </a:r>
                      <a:r>
                        <a:rPr lang="en-US" altLang="zh-CN" sz="1200" baseline="0" dirty="0">
                          <a:effectLst/>
                        </a:rPr>
                        <a:t>/</a:t>
                      </a:r>
                      <a:r>
                        <a:rPr lang="en-US" altLang="zh-CN" sz="1200" baseline="0" dirty="0" err="1">
                          <a:effectLst/>
                        </a:rPr>
                        <a:t>vp</a:t>
                      </a:r>
                      <a:r>
                        <a:rPr lang="en-US" altLang="zh-CN" sz="1200" baseline="0" dirty="0">
                          <a:effectLst/>
                        </a:rPr>
                        <a:t>/</a:t>
                      </a:r>
                      <a:r>
                        <a:rPr lang="en-US" altLang="zh-CN" sz="1200" baseline="0" dirty="0" err="1">
                          <a:effectLst/>
                        </a:rPr>
                        <a:t>fp</a:t>
                      </a:r>
                      <a:r>
                        <a:rPr lang="zh-CN" altLang="en-US" sz="1200" baseline="0" dirty="0">
                          <a:effectLst/>
                        </a:rPr>
                        <a:t>单位的浮点数值；也可以引用</a:t>
                      </a:r>
                      <a:r>
                        <a:rPr lang="en-US" altLang="zh-CN" sz="1200" baseline="0" dirty="0">
                          <a:effectLst/>
                        </a:rPr>
                        <a:t>float</a:t>
                      </a:r>
                      <a:r>
                        <a:rPr lang="zh-CN" altLang="en-US" sz="1200" baseline="0" dirty="0">
                          <a:effectLst/>
                        </a:rPr>
                        <a:t>资源。</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1634">
                <a:tc>
                  <a:txBody>
                    <a:bodyPr/>
                    <a:lstStyle/>
                    <a:p>
                      <a:pPr fontAlgn="base"/>
                      <a:r>
                        <a:rPr lang="en-US" sz="1200" baseline="0" dirty="0">
                          <a:effectLst/>
                        </a:rPr>
                        <a:t>margin</a:t>
                      </a:r>
                    </a:p>
                  </a:txBody>
                  <a:tcPr marL="13802" marR="13802" marT="11502" marB="1150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baseline="0" dirty="0">
                          <a:effectLst/>
                        </a:rPr>
                        <a:t>外边距</a:t>
                      </a: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baseline="0" dirty="0">
                          <a:effectLst/>
                        </a:rPr>
                        <a:t>同</a:t>
                      </a:r>
                      <a:r>
                        <a:rPr lang="en-US" altLang="zh-CN" sz="1200" baseline="0" dirty="0">
                          <a:effectLst/>
                        </a:rPr>
                        <a:t>padding</a:t>
                      </a:r>
                      <a:endParaRPr lang="zh-CN" altLang="en-US" sz="1200" baseline="0" dirty="0">
                        <a:effectLst/>
                      </a:endParaRPr>
                    </a:p>
                  </a:txBody>
                  <a:tcPr marL="13802" marR="13802" marT="11502" marB="1150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469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基础XML属性</a:t>
            </a:r>
          </a:p>
        </p:txBody>
      </p:sp>
      <p:pic>
        <p:nvPicPr>
          <p:cNvPr id="4" name="图片 3"/>
          <p:cNvPicPr>
            <a:picLocks noChangeAspect="1"/>
          </p:cNvPicPr>
          <p:nvPr/>
        </p:nvPicPr>
        <p:blipFill>
          <a:blip r:embed="rId2"/>
          <a:stretch>
            <a:fillRect/>
          </a:stretch>
        </p:blipFill>
        <p:spPr>
          <a:xfrm>
            <a:off x="251460" y="1507490"/>
            <a:ext cx="5305425" cy="4942840"/>
          </a:xfrm>
          <a:prstGeom prst="rect">
            <a:avLst/>
          </a:prstGeom>
        </p:spPr>
      </p:pic>
      <p:pic>
        <p:nvPicPr>
          <p:cNvPr id="5" name="图片 4"/>
          <p:cNvPicPr>
            <a:picLocks noChangeAspect="1"/>
          </p:cNvPicPr>
          <p:nvPr/>
        </p:nvPicPr>
        <p:blipFill>
          <a:blip r:embed="rId3"/>
          <a:stretch>
            <a:fillRect/>
          </a:stretch>
        </p:blipFill>
        <p:spPr>
          <a:xfrm>
            <a:off x="6402705" y="1335405"/>
            <a:ext cx="5146675" cy="5286375"/>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960120" y="994410"/>
            <a:ext cx="10021570" cy="5699125"/>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4695"/>
            <a:ext cx="1210691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间距相关的XML属性</a:t>
            </a:r>
          </a:p>
        </p:txBody>
      </p:sp>
      <p:pic>
        <p:nvPicPr>
          <p:cNvPr id="4" name="图片 3"/>
          <p:cNvPicPr>
            <a:picLocks noChangeAspect="1"/>
          </p:cNvPicPr>
          <p:nvPr/>
        </p:nvPicPr>
        <p:blipFill>
          <a:blip r:embed="rId2"/>
          <a:stretch>
            <a:fillRect/>
          </a:stretch>
        </p:blipFill>
        <p:spPr>
          <a:xfrm>
            <a:off x="400050" y="1498600"/>
            <a:ext cx="4758690" cy="5114290"/>
          </a:xfrm>
          <a:prstGeom prst="rect">
            <a:avLst/>
          </a:prstGeom>
        </p:spPr>
      </p:pic>
      <p:pic>
        <p:nvPicPr>
          <p:cNvPr id="5" name="图片 4"/>
          <p:cNvPicPr>
            <a:picLocks noChangeAspect="1"/>
          </p:cNvPicPr>
          <p:nvPr/>
        </p:nvPicPr>
        <p:blipFill>
          <a:blip r:embed="rId3"/>
          <a:stretch>
            <a:fillRect/>
          </a:stretch>
        </p:blipFill>
        <p:spPr>
          <a:xfrm>
            <a:off x="5915025" y="1498600"/>
            <a:ext cx="5688965" cy="4904740"/>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143635" y="822325"/>
            <a:ext cx="9521825" cy="5746750"/>
          </a:xfrm>
          <a:prstGeom prst="rect">
            <a:avLst/>
          </a:prstGeom>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1722" y="19501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3-3</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Text</a:t>
            </a:r>
          </a:p>
        </p:txBody>
      </p:sp>
      <p:sp>
        <p:nvSpPr>
          <p:cNvPr id="8" name="文本框 7"/>
          <p:cNvSpPr txBox="1"/>
          <p:nvPr/>
        </p:nvSpPr>
        <p:spPr>
          <a:xfrm>
            <a:off x="527767" y="813991"/>
            <a:ext cx="10897614"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Text</a:t>
            </a:r>
            <a:r>
              <a:rPr lang="zh-CN" altLang="en-US" sz="1600" dirty="0">
                <a:latin typeface="微软雅黑" panose="020B0503020204020204" pitchFamily="34" charset="-122"/>
                <a:ea typeface="微软雅黑" panose="020B0503020204020204" pitchFamily="34" charset="-122"/>
                <a:sym typeface="+mn-ea"/>
              </a:rPr>
              <a:t>是用来显示字符串的组件，在界面上显示为一块文本区域。Text作为一个基本组件，有很多扩展，常见的有按钮组件Button，文本编辑组件TextField。</a:t>
            </a:r>
          </a:p>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Text</a:t>
            </a:r>
            <a:r>
              <a:rPr lang="zh-CN" altLang="en-US" sz="1600" dirty="0">
                <a:latin typeface="微软雅黑" panose="020B0503020204020204" pitchFamily="34" charset="-122"/>
                <a:ea typeface="微软雅黑" panose="020B0503020204020204" pitchFamily="34" charset="-122"/>
                <a:sym typeface="+mn-ea"/>
              </a:rPr>
              <a:t>常用的</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属性：</a:t>
            </a:r>
          </a:p>
        </p:txBody>
      </p:sp>
      <p:graphicFrame>
        <p:nvGraphicFramePr>
          <p:cNvPr id="2" name="表格 1"/>
          <p:cNvGraphicFramePr>
            <a:graphicFrameLocks noGrp="1"/>
          </p:cNvGraphicFramePr>
          <p:nvPr>
            <p:custDataLst>
              <p:tags r:id="rId1"/>
            </p:custDataLst>
          </p:nvPr>
        </p:nvGraphicFramePr>
        <p:xfrm>
          <a:off x="1099127" y="2170473"/>
          <a:ext cx="10326255" cy="4156591"/>
        </p:xfrm>
        <a:graphic>
          <a:graphicData uri="http://schemas.openxmlformats.org/drawingml/2006/table">
            <a:tbl>
              <a:tblPr/>
              <a:tblGrid>
                <a:gridCol w="1843887"/>
                <a:gridCol w="1872765"/>
                <a:gridCol w="6609603"/>
              </a:tblGrid>
              <a:tr h="245621">
                <a:tc>
                  <a:txBody>
                    <a:bodyPr/>
                    <a:lstStyle/>
                    <a:p>
                      <a:pPr algn="l" fontAlgn="base" latinLnBrk="0"/>
                      <a:r>
                        <a:rPr lang="zh-CN" altLang="en-US" sz="1200" b="1" dirty="0">
                          <a:effectLst/>
                        </a:rPr>
                        <a:t>属性名称</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l" fontAlgn="base" latinLnBrk="0"/>
                      <a:r>
                        <a:rPr lang="zh-CN" altLang="en-US" sz="1200" b="1" dirty="0">
                          <a:effectLst/>
                        </a:rPr>
                        <a:t>中文描述</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l" fontAlgn="base" latinLnBrk="0"/>
                      <a:r>
                        <a:rPr lang="zh-CN" altLang="en-US" sz="1200" b="1" dirty="0">
                          <a:effectLst/>
                        </a:rPr>
                        <a:t>取值说明</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r>
              <a:tr h="245621">
                <a:tc>
                  <a:txBody>
                    <a:bodyPr/>
                    <a:lstStyle/>
                    <a:p>
                      <a:pPr fontAlgn="base"/>
                      <a:r>
                        <a:rPr lang="en-US" sz="1200" dirty="0">
                          <a:effectLst/>
                        </a:rPr>
                        <a:t>text</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a:effectLst/>
                        </a:rPr>
                        <a:t>显示文本</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a:effectLst/>
                        </a:rPr>
                        <a:t>string</a:t>
                      </a:r>
                      <a:r>
                        <a:rPr lang="zh-CN" altLang="en-US" sz="1200">
                          <a:effectLst/>
                        </a:rPr>
                        <a:t>类型。可以直接设置文本字串，也可以引用</a:t>
                      </a:r>
                      <a:r>
                        <a:rPr lang="en-US" sz="1200">
                          <a:effectLst/>
                        </a:rPr>
                        <a:t>string</a:t>
                      </a:r>
                      <a:r>
                        <a:rPr lang="zh-CN" altLang="en-US" sz="1200">
                          <a:effectLst/>
                        </a:rPr>
                        <a:t>资源（推荐使用）。</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a:txBody>
                    <a:bodyPr/>
                    <a:lstStyle/>
                    <a:p>
                      <a:pPr fontAlgn="base"/>
                      <a:r>
                        <a:rPr lang="en-US" sz="1200" dirty="0">
                          <a:effectLst/>
                        </a:rPr>
                        <a:t>hint</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a:effectLst/>
                        </a:rPr>
                        <a:t>提示文本</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a:effectLst/>
                        </a:rPr>
                        <a:t>string</a:t>
                      </a:r>
                      <a:r>
                        <a:rPr lang="zh-CN" altLang="en-US" sz="1200">
                          <a:effectLst/>
                        </a:rPr>
                        <a:t>类型。可以直接设置文本字串，也可以引用</a:t>
                      </a:r>
                      <a:r>
                        <a:rPr lang="en-US" sz="1200">
                          <a:effectLst/>
                        </a:rPr>
                        <a:t>string</a:t>
                      </a:r>
                      <a:r>
                        <a:rPr lang="zh-CN" altLang="en-US" sz="1200">
                          <a:effectLst/>
                        </a:rPr>
                        <a:t>资源（推荐使用）。</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rowSpan="5">
                  <a:txBody>
                    <a:bodyPr/>
                    <a:lstStyle/>
                    <a:p>
                      <a:pPr fontAlgn="base"/>
                      <a:r>
                        <a:rPr lang="en-US" sz="1200" dirty="0" err="1">
                          <a:effectLst/>
                        </a:rPr>
                        <a:t>truncation_mode</a:t>
                      </a:r>
                      <a:endParaRPr lang="en-US" sz="1200" dirty="0">
                        <a:effectLst/>
                      </a:endParaRP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rowSpan="5">
                  <a:txBody>
                    <a:bodyPr/>
                    <a:lstStyle/>
                    <a:p>
                      <a:pPr fontAlgn="base"/>
                      <a:r>
                        <a:rPr lang="zh-CN" altLang="en-US" sz="1200" dirty="0">
                          <a:effectLst/>
                        </a:rPr>
                        <a:t>长文本截断方式</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altLang="zh-CN" sz="1200">
                          <a:effectLst/>
                        </a:rPr>
                        <a:t>none</a:t>
                      </a:r>
                      <a:r>
                        <a:rPr lang="zh-CN" altLang="en-US" sz="1200">
                          <a:effectLst/>
                        </a:rPr>
                        <a:t>：表示文本超长时无截断。</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vMerge="1">
                  <a:txBody>
                    <a:bodyPr/>
                    <a:lstStyle/>
                    <a:p>
                      <a:endParaRPr lang="zh-CN"/>
                    </a:p>
                  </a:txBody>
                  <a:tcPr/>
                </a:tc>
                <a:tc vMerge="1">
                  <a:txBody>
                    <a:bodyPr/>
                    <a:lstStyle/>
                    <a:p>
                      <a:endParaRPr lang="zh-CN"/>
                    </a:p>
                  </a:txBody>
                  <a:tcPr/>
                </a:tc>
                <a:tc>
                  <a:txBody>
                    <a:bodyPr/>
                    <a:lstStyle/>
                    <a:p>
                      <a:pPr fontAlgn="base"/>
                      <a:r>
                        <a:rPr lang="en-US" sz="1200">
                          <a:effectLst/>
                        </a:rPr>
                        <a:t>ellipsis_at_start：</a:t>
                      </a:r>
                      <a:r>
                        <a:rPr lang="zh-CN" altLang="en-US" sz="1200">
                          <a:effectLst/>
                        </a:rPr>
                        <a:t>表示文本超长时在文本框起始处使用省略号截断。</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vMerge="1">
                  <a:txBody>
                    <a:bodyPr/>
                    <a:lstStyle/>
                    <a:p>
                      <a:endParaRPr lang="zh-CN"/>
                    </a:p>
                  </a:txBody>
                  <a:tcPr/>
                </a:tc>
                <a:tc vMerge="1">
                  <a:txBody>
                    <a:bodyPr/>
                    <a:lstStyle/>
                    <a:p>
                      <a:endParaRPr lang="zh-CN"/>
                    </a:p>
                  </a:txBody>
                  <a:tcPr/>
                </a:tc>
                <a:tc>
                  <a:txBody>
                    <a:bodyPr/>
                    <a:lstStyle/>
                    <a:p>
                      <a:pPr fontAlgn="base"/>
                      <a:r>
                        <a:rPr lang="en-US" sz="1200">
                          <a:effectLst/>
                        </a:rPr>
                        <a:t>ellipsis_at_middle：</a:t>
                      </a:r>
                      <a:r>
                        <a:rPr lang="zh-CN" altLang="en-US" sz="1200">
                          <a:effectLst/>
                        </a:rPr>
                        <a:t>表示文本超长时在文本框中间位置使用省略号截断。</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vMerge="1">
                  <a:txBody>
                    <a:bodyPr/>
                    <a:lstStyle/>
                    <a:p>
                      <a:endParaRPr lang="zh-CN"/>
                    </a:p>
                  </a:txBody>
                  <a:tcPr/>
                </a:tc>
                <a:tc vMerge="1">
                  <a:txBody>
                    <a:bodyPr/>
                    <a:lstStyle/>
                    <a:p>
                      <a:endParaRPr lang="zh-CN"/>
                    </a:p>
                  </a:txBody>
                  <a:tcPr/>
                </a:tc>
                <a:tc>
                  <a:txBody>
                    <a:bodyPr/>
                    <a:lstStyle/>
                    <a:p>
                      <a:pPr fontAlgn="base"/>
                      <a:r>
                        <a:rPr lang="en-US" sz="1200">
                          <a:effectLst/>
                        </a:rPr>
                        <a:t>ellipsis_at_end：</a:t>
                      </a:r>
                      <a:r>
                        <a:rPr lang="zh-CN" altLang="en-US" sz="1200">
                          <a:effectLst/>
                        </a:rPr>
                        <a:t>表示文本超长时在文本框结尾处使用省略号截断。</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vMerge="1">
                  <a:txBody>
                    <a:bodyPr/>
                    <a:lstStyle/>
                    <a:p>
                      <a:endParaRPr lang="zh-CN"/>
                    </a:p>
                  </a:txBody>
                  <a:tcPr/>
                </a:tc>
                <a:tc vMerge="1">
                  <a:txBody>
                    <a:bodyPr/>
                    <a:lstStyle/>
                    <a:p>
                      <a:endParaRPr lang="zh-CN"/>
                    </a:p>
                  </a:txBody>
                  <a:tcPr/>
                </a:tc>
                <a:tc>
                  <a:txBody>
                    <a:bodyPr/>
                    <a:lstStyle/>
                    <a:p>
                      <a:pPr fontAlgn="base"/>
                      <a:r>
                        <a:rPr lang="en-US" sz="1200" dirty="0" err="1">
                          <a:effectLst/>
                        </a:rPr>
                        <a:t>auto_scrolling</a:t>
                      </a:r>
                      <a:r>
                        <a:rPr lang="en-US" sz="1200" dirty="0">
                          <a:effectLst/>
                        </a:rPr>
                        <a:t>：</a:t>
                      </a:r>
                      <a:r>
                        <a:rPr lang="zh-CN" altLang="en-US" sz="1200" dirty="0">
                          <a:effectLst/>
                        </a:rPr>
                        <a:t>表示文本超长时滚动显示全部文本。</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472276">
                <a:tc>
                  <a:txBody>
                    <a:bodyPr/>
                    <a:lstStyle/>
                    <a:p>
                      <a:pPr fontAlgn="base"/>
                      <a:r>
                        <a:rPr lang="en-US" sz="1200" dirty="0" err="1">
                          <a:effectLst/>
                        </a:rPr>
                        <a:t>text_size</a:t>
                      </a:r>
                      <a:endParaRPr lang="en-US" sz="1200" dirty="0">
                        <a:effectLst/>
                      </a:endParaRP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文本大小</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altLang="zh-CN" sz="1200" dirty="0">
                          <a:effectLst/>
                        </a:rPr>
                        <a:t>float</a:t>
                      </a:r>
                      <a:r>
                        <a:rPr lang="zh-CN" altLang="en-US" sz="1200" dirty="0">
                          <a:effectLst/>
                        </a:rPr>
                        <a:t>类型。可以是浮点数值，其默认单位为</a:t>
                      </a:r>
                      <a:r>
                        <a:rPr lang="en-US" altLang="zh-CN" sz="1200" dirty="0" err="1">
                          <a:effectLst/>
                        </a:rPr>
                        <a:t>px</a:t>
                      </a:r>
                      <a:r>
                        <a:rPr lang="zh-CN" altLang="en-US" sz="1200" dirty="0">
                          <a:effectLst/>
                        </a:rPr>
                        <a:t>；也可以是带</a:t>
                      </a:r>
                      <a:r>
                        <a:rPr lang="en-US" altLang="zh-CN" sz="1200" dirty="0" err="1">
                          <a:effectLst/>
                        </a:rPr>
                        <a:t>px</a:t>
                      </a:r>
                      <a:r>
                        <a:rPr lang="en-US" altLang="zh-CN" sz="1200" dirty="0">
                          <a:effectLst/>
                        </a:rPr>
                        <a:t>/</a:t>
                      </a:r>
                      <a:r>
                        <a:rPr lang="en-US" altLang="zh-CN" sz="1200" dirty="0" err="1">
                          <a:effectLst/>
                        </a:rPr>
                        <a:t>vp</a:t>
                      </a:r>
                      <a:r>
                        <a:rPr lang="en-US" altLang="zh-CN" sz="1200" dirty="0">
                          <a:effectLst/>
                        </a:rPr>
                        <a:t>/</a:t>
                      </a:r>
                      <a:r>
                        <a:rPr lang="en-US" altLang="zh-CN" sz="1200" dirty="0" err="1">
                          <a:effectLst/>
                        </a:rPr>
                        <a:t>fp</a:t>
                      </a:r>
                      <a:r>
                        <a:rPr lang="zh-CN" altLang="en-US" sz="1200" dirty="0">
                          <a:effectLst/>
                        </a:rPr>
                        <a:t>单位的浮点数值；也可以引用</a:t>
                      </a:r>
                      <a:r>
                        <a:rPr lang="en-US" altLang="zh-CN" sz="1200" dirty="0">
                          <a:effectLst/>
                        </a:rPr>
                        <a:t>float</a:t>
                      </a:r>
                      <a:r>
                        <a:rPr lang="zh-CN" altLang="en-US" sz="1200" dirty="0">
                          <a:effectLst/>
                        </a:rPr>
                        <a:t>资源。</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a:txBody>
                    <a:bodyPr/>
                    <a:lstStyle/>
                    <a:p>
                      <a:pPr fontAlgn="base"/>
                      <a:r>
                        <a:rPr lang="en-US" sz="1200" dirty="0" err="1">
                          <a:effectLst/>
                        </a:rPr>
                        <a:t>text_color</a:t>
                      </a:r>
                      <a:endParaRPr lang="en-US" sz="1200" dirty="0">
                        <a:effectLst/>
                      </a:endParaRP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文本颜色</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a:effectLst/>
                        </a:rPr>
                        <a:t>color</a:t>
                      </a:r>
                      <a:r>
                        <a:rPr lang="zh-CN" altLang="en-US" sz="1200">
                          <a:effectLst/>
                        </a:rPr>
                        <a:t>类型。可以直接设置色值，也可以引用</a:t>
                      </a:r>
                      <a:r>
                        <a:rPr lang="en-US" sz="1200">
                          <a:effectLst/>
                        </a:rPr>
                        <a:t>color</a:t>
                      </a:r>
                      <a:r>
                        <a:rPr lang="zh-CN" altLang="en-US" sz="1200">
                          <a:effectLst/>
                        </a:rPr>
                        <a:t>资源。</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a:txBody>
                    <a:bodyPr/>
                    <a:lstStyle/>
                    <a:p>
                      <a:pPr fontAlgn="base"/>
                      <a:r>
                        <a:rPr lang="en-US" sz="1200" dirty="0" err="1">
                          <a:effectLst/>
                        </a:rPr>
                        <a:t>hint_color</a:t>
                      </a:r>
                      <a:endParaRPr lang="en-US" sz="1200" dirty="0">
                        <a:effectLst/>
                      </a:endParaRP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提示文本颜色</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a:effectLst/>
                        </a:rPr>
                        <a:t>color</a:t>
                      </a:r>
                      <a:r>
                        <a:rPr lang="zh-CN" altLang="en-US" sz="1200">
                          <a:effectLst/>
                        </a:rPr>
                        <a:t>类型。可以直接设置色值，也可以引用</a:t>
                      </a:r>
                      <a:r>
                        <a:rPr lang="en-US" sz="1200">
                          <a:effectLst/>
                        </a:rPr>
                        <a:t>color</a:t>
                      </a:r>
                      <a:r>
                        <a:rPr lang="zh-CN" altLang="en-US" sz="1200">
                          <a:effectLst/>
                        </a:rPr>
                        <a:t>资源。</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a:txBody>
                    <a:bodyPr/>
                    <a:lstStyle/>
                    <a:p>
                      <a:pPr fontAlgn="base"/>
                      <a:r>
                        <a:rPr lang="en-US" sz="1200" dirty="0" err="1">
                          <a:effectLst/>
                        </a:rPr>
                        <a:t>selection_color</a:t>
                      </a:r>
                      <a:endParaRPr lang="en-US" sz="1200" dirty="0">
                        <a:effectLst/>
                      </a:endParaRP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选中文本颜色</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a:effectLst/>
                        </a:rPr>
                        <a:t>color</a:t>
                      </a:r>
                      <a:r>
                        <a:rPr lang="zh-CN" altLang="en-US" sz="1200" dirty="0">
                          <a:effectLst/>
                        </a:rPr>
                        <a:t>类型。可以直接设置色值，也可以引用</a:t>
                      </a:r>
                      <a:r>
                        <a:rPr lang="en-US" sz="1200" dirty="0">
                          <a:effectLst/>
                        </a:rPr>
                        <a:t>color</a:t>
                      </a:r>
                      <a:r>
                        <a:rPr lang="zh-CN" altLang="en-US" sz="1200" dirty="0">
                          <a:effectLst/>
                        </a:rPr>
                        <a:t>资源。</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rowSpan="3">
                  <a:txBody>
                    <a:bodyPr/>
                    <a:lstStyle/>
                    <a:p>
                      <a:pPr fontAlgn="base"/>
                      <a:r>
                        <a:rPr lang="en-US" sz="1200" dirty="0" err="1">
                          <a:effectLst/>
                        </a:rPr>
                        <a:t>text_alignment</a:t>
                      </a:r>
                      <a:endParaRPr lang="en-US" sz="1200" dirty="0">
                        <a:effectLst/>
                      </a:endParaRP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rowSpan="3">
                  <a:txBody>
                    <a:bodyPr/>
                    <a:lstStyle/>
                    <a:p>
                      <a:pPr fontAlgn="base"/>
                      <a:r>
                        <a:rPr lang="zh-CN" altLang="en-US" sz="1200" dirty="0">
                          <a:effectLst/>
                        </a:rPr>
                        <a:t>文本对齐方式</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defRPr/>
                      </a:pPr>
                      <a:r>
                        <a:rPr lang="en-US" sz="1200" dirty="0">
                          <a:effectLst/>
                        </a:rPr>
                        <a:t>left：</a:t>
                      </a:r>
                      <a:r>
                        <a:rPr lang="zh-CN" altLang="en-US" sz="1200" dirty="0">
                          <a:effectLst/>
                        </a:rPr>
                        <a:t>文本靠左。   </a:t>
                      </a:r>
                      <a:r>
                        <a:rPr lang="en-US" altLang="zh-CN" sz="1200" dirty="0">
                          <a:effectLst/>
                        </a:rPr>
                        <a:t>top</a:t>
                      </a:r>
                      <a:r>
                        <a:rPr lang="zh-CN" altLang="en-US" sz="1200" dirty="0">
                          <a:effectLst/>
                        </a:rPr>
                        <a:t>：文本靠顶部。</a:t>
                      </a:r>
                      <a:r>
                        <a:rPr lang="en-US" altLang="zh-CN" sz="1200" dirty="0">
                          <a:effectLst/>
                        </a:rPr>
                        <a:t>right：</a:t>
                      </a:r>
                      <a:r>
                        <a:rPr lang="zh-CN" altLang="en-US" sz="1200" dirty="0">
                          <a:effectLst/>
                        </a:rPr>
                        <a:t>文本靠右。</a:t>
                      </a:r>
                      <a:r>
                        <a:rPr lang="en-US" altLang="zh-CN" sz="1200" dirty="0">
                          <a:effectLst/>
                        </a:rPr>
                        <a:t>bottom：</a:t>
                      </a:r>
                      <a:r>
                        <a:rPr lang="zh-CN" altLang="en-US" sz="1200" dirty="0">
                          <a:effectLst/>
                        </a:rPr>
                        <a:t>文本靠底部。</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vMerge="1">
                  <a:txBody>
                    <a:bodyPr/>
                    <a:lstStyle/>
                    <a:p>
                      <a:endParaRPr lang="zh-CN"/>
                    </a:p>
                  </a:txBody>
                  <a:tcPr>
                    <a:lnT w="9525" cap="flat" cmpd="sng" algn="ctr">
                      <a:solidFill>
                        <a:srgbClr val="DBDBDB"/>
                      </a:solidFill>
                      <a:prstDash val="solid"/>
                      <a:round/>
                      <a:headEnd type="none" w="med" len="med"/>
                      <a:tailEnd type="none" w="med" len="med"/>
                    </a:lnT>
                  </a:tcPr>
                </a:tc>
                <a:tc vMerge="1">
                  <a:txBody>
                    <a:bodyPr/>
                    <a:lstStyle/>
                    <a:p>
                      <a:endParaRPr lang="zh-CN"/>
                    </a:p>
                  </a:txBody>
                  <a:tcPr>
                    <a:lnT w="9525" cap="flat" cmpd="sng" algn="ctr">
                      <a:solidFill>
                        <a:srgbClr val="DBDBDB"/>
                      </a:solid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ts val="0"/>
                        </a:spcBef>
                        <a:spcAft>
                          <a:spcPts val="0"/>
                        </a:spcAft>
                        <a:buClrTx/>
                        <a:buSzTx/>
                        <a:buFontTx/>
                        <a:buNone/>
                        <a:defRPr/>
                      </a:pPr>
                      <a:r>
                        <a:rPr lang="en-US" sz="1200" dirty="0" err="1">
                          <a:effectLst/>
                        </a:rPr>
                        <a:t>horizontal_center</a:t>
                      </a:r>
                      <a:r>
                        <a:rPr lang="en-US" sz="1200" dirty="0">
                          <a:effectLst/>
                        </a:rPr>
                        <a:t>：</a:t>
                      </a:r>
                      <a:r>
                        <a:rPr lang="zh-CN" altLang="en-US" sz="1200" dirty="0">
                          <a:effectLst/>
                        </a:rPr>
                        <a:t>文本水平居中对齐。  </a:t>
                      </a:r>
                      <a:r>
                        <a:rPr lang="en-US" altLang="zh-CN" sz="1200" dirty="0" err="1">
                          <a:effectLst/>
                        </a:rPr>
                        <a:t>vertical_center</a:t>
                      </a:r>
                      <a:r>
                        <a:rPr lang="en-US" altLang="zh-CN" sz="1200" dirty="0">
                          <a:effectLst/>
                        </a:rPr>
                        <a:t>：</a:t>
                      </a:r>
                      <a:r>
                        <a:rPr lang="zh-CN" altLang="en-US" sz="1200" dirty="0">
                          <a:effectLst/>
                        </a:rPr>
                        <a:t>文本垂直居中对齐。</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vMerge="1">
                  <a:txBody>
                    <a:bodyPr/>
                    <a:lstStyle/>
                    <a:p>
                      <a:endParaRPr lang="zh-CN"/>
                    </a:p>
                  </a:txBody>
                  <a:tcPr>
                    <a:lnT w="9525" cap="flat" cmpd="sng" algn="ctr">
                      <a:solidFill>
                        <a:srgbClr val="DBDBDB"/>
                      </a:solidFill>
                      <a:prstDash val="solid"/>
                      <a:round/>
                      <a:headEnd type="none" w="med" len="med"/>
                      <a:tailEnd type="none" w="med" len="med"/>
                    </a:lnT>
                  </a:tcPr>
                </a:tc>
                <a:tc vMerge="1">
                  <a:txBody>
                    <a:bodyPr/>
                    <a:lstStyle/>
                    <a:p>
                      <a:endParaRPr lang="zh-CN"/>
                    </a:p>
                  </a:txBody>
                  <a:tcPr>
                    <a:lnT w="9525" cap="flat" cmpd="sng" algn="ctr">
                      <a:solidFill>
                        <a:srgbClr val="DBDBDB"/>
                      </a:solid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ts val="0"/>
                        </a:spcBef>
                        <a:spcAft>
                          <a:spcPts val="0"/>
                        </a:spcAft>
                        <a:buClrTx/>
                        <a:buSzTx/>
                        <a:buFontTx/>
                        <a:buNone/>
                        <a:defRPr/>
                      </a:pPr>
                      <a:r>
                        <a:rPr lang="en-US" altLang="zh-CN" sz="1200" dirty="0">
                          <a:effectLst/>
                        </a:rPr>
                        <a:t>center：</a:t>
                      </a:r>
                      <a:r>
                        <a:rPr lang="zh-CN" altLang="en-US" sz="1200" dirty="0">
                          <a:effectLst/>
                        </a:rPr>
                        <a:t>文本居中。  </a:t>
                      </a:r>
                      <a:r>
                        <a:rPr lang="en-US" altLang="zh-CN" sz="1200" dirty="0">
                          <a:effectLst/>
                        </a:rPr>
                        <a:t>start：</a:t>
                      </a:r>
                      <a:r>
                        <a:rPr lang="zh-CN" altLang="en-US" sz="1200" dirty="0">
                          <a:effectLst/>
                        </a:rPr>
                        <a:t>文本靠起始端。</a:t>
                      </a:r>
                      <a:r>
                        <a:rPr lang="en-US" altLang="zh-CN" sz="1200" dirty="0">
                          <a:effectLst/>
                        </a:rPr>
                        <a:t>end</a:t>
                      </a:r>
                      <a:r>
                        <a:rPr lang="zh-CN" altLang="en-US" sz="1200" dirty="0">
                          <a:effectLst/>
                        </a:rPr>
                        <a:t>：文本靠结尾端。</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45621">
                <a:tc>
                  <a:txBody>
                    <a:bodyPr/>
                    <a:lstStyle/>
                    <a:p>
                      <a:pPr fontAlgn="base"/>
                      <a:r>
                        <a:rPr lang="en-US" sz="1200">
                          <a:effectLst/>
                        </a:rPr>
                        <a:t>multiple_lines</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多行模式设置</a:t>
                      </a:r>
                    </a:p>
                  </a:txBody>
                  <a:tcPr marL="9181" marR="9181" marT="7651" marB="765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err="1">
                          <a:effectLst/>
                        </a:rPr>
                        <a:t>boolean</a:t>
                      </a:r>
                      <a:r>
                        <a:rPr lang="zh-CN" altLang="en-US" sz="1200" dirty="0">
                          <a:effectLst/>
                        </a:rPr>
                        <a:t>类型。可以直接设置</a:t>
                      </a:r>
                      <a:r>
                        <a:rPr lang="en-US" sz="1200" dirty="0">
                          <a:effectLst/>
                        </a:rPr>
                        <a:t>true/false，</a:t>
                      </a:r>
                      <a:r>
                        <a:rPr lang="zh-CN" altLang="en-US" sz="1200" dirty="0">
                          <a:effectLst/>
                        </a:rPr>
                        <a:t>也可以引用</a:t>
                      </a:r>
                      <a:r>
                        <a:rPr lang="en-US" sz="1200" dirty="0" err="1">
                          <a:effectLst/>
                        </a:rPr>
                        <a:t>boolean</a:t>
                      </a:r>
                      <a:r>
                        <a:rPr lang="zh-CN" altLang="en-US" sz="1200" dirty="0">
                          <a:effectLst/>
                        </a:rPr>
                        <a:t>资源。</a:t>
                      </a:r>
                    </a:p>
                  </a:txBody>
                  <a:tcPr marL="9181" marR="9181" marT="7651" marB="765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6835" y="750570"/>
            <a:ext cx="12027535" cy="452310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创建Text</a:t>
            </a:r>
          </a:p>
          <a:p>
            <a:pPr indent="0" fontAlgn="auto">
              <a:lnSpc>
                <a:spcPct val="150000"/>
              </a:lnSpc>
              <a:buFont typeface="Wingdings" panose="05000000000000000000" pitchFamily="2" charset="2"/>
              <a:buNone/>
            </a:pPr>
            <a:r>
              <a:rPr lang="en-US" sz="1600" dirty="0">
                <a:latin typeface="微软雅黑" panose="020B0503020204020204" pitchFamily="34" charset="-122"/>
                <a:ea typeface="微软雅黑" panose="020B0503020204020204" pitchFamily="34" charset="-122"/>
                <a:sym typeface="+mn-ea"/>
              </a:rPr>
              <a:t>    </a:t>
            </a:r>
            <a:r>
              <a:rPr sz="1600" dirty="0">
                <a:latin typeface="微软雅黑" panose="020B0503020204020204" pitchFamily="34" charset="-122"/>
                <a:ea typeface="微软雅黑" panose="020B0503020204020204" pitchFamily="34" charset="-122"/>
                <a:sym typeface="+mn-ea"/>
              </a:rPr>
              <a:t>在layout目录下的xml文件中创建Text组件</a:t>
            </a:r>
            <a:r>
              <a:rPr lang="zh-CN" altLang="en-US" sz="1600" dirty="0">
                <a:latin typeface="微软雅黑" panose="020B0503020204020204" pitchFamily="34" charset="-122"/>
                <a:ea typeface="微软雅黑" panose="020B0503020204020204" pitchFamily="34" charset="-122"/>
                <a:sym typeface="+mn-ea"/>
              </a:rPr>
              <a:t>：</a:t>
            </a:r>
          </a:p>
          <a:p>
            <a:pPr indent="0" fontAlgn="auto">
              <a:lnSpc>
                <a:spcPct val="150000"/>
              </a:lnSpc>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常用的背景如常见的文本背景、按钮背景，可以采用XML格式放置在graphic目录下。</a:t>
            </a:r>
          </a:p>
          <a:p>
            <a:pPr indent="0" fontAlgn="auto">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sym typeface="+mn-ea"/>
              </a:rPr>
              <a:t>在Project窗口，打开“entry &gt; src &gt; main &gt; resources &gt; base”，右键点击“graphic”文件夹，选择“New &gt; File”，命名为“background_text.xml”，在background_text.xml中定义文本的背景。</a:t>
            </a:r>
          </a:p>
        </p:txBody>
      </p:sp>
      <p:pic>
        <p:nvPicPr>
          <p:cNvPr id="2" name="图片 1"/>
          <p:cNvPicPr>
            <a:picLocks noChangeAspect="1"/>
          </p:cNvPicPr>
          <p:nvPr>
            <p:custDataLst>
              <p:tags r:id="rId1"/>
            </p:custDataLst>
          </p:nvPr>
        </p:nvPicPr>
        <p:blipFill>
          <a:blip r:embed="rId4"/>
          <a:stretch>
            <a:fillRect/>
          </a:stretch>
        </p:blipFill>
        <p:spPr>
          <a:xfrm>
            <a:off x="2327275" y="1704340"/>
            <a:ext cx="5467350" cy="2269490"/>
          </a:xfrm>
          <a:prstGeom prst="rect">
            <a:avLst/>
          </a:prstGeom>
        </p:spPr>
      </p:pic>
      <p:pic>
        <p:nvPicPr>
          <p:cNvPr id="4" name="图片 3"/>
          <p:cNvPicPr>
            <a:picLocks noChangeAspect="1"/>
          </p:cNvPicPr>
          <p:nvPr/>
        </p:nvPicPr>
        <p:blipFill>
          <a:blip r:embed="rId5"/>
          <a:stretch>
            <a:fillRect/>
          </a:stretch>
        </p:blipFill>
        <p:spPr>
          <a:xfrm>
            <a:off x="7531735" y="5273040"/>
            <a:ext cx="4124325" cy="1127125"/>
          </a:xfrm>
          <a:prstGeom prst="rect">
            <a:avLst/>
          </a:prstGeom>
        </p:spPr>
      </p:pic>
      <p:pic>
        <p:nvPicPr>
          <p:cNvPr id="10" name="图片 9"/>
          <p:cNvPicPr>
            <a:picLocks noChangeAspect="1"/>
          </p:cNvPicPr>
          <p:nvPr/>
        </p:nvPicPr>
        <p:blipFill>
          <a:blip r:embed="rId6"/>
          <a:stretch>
            <a:fillRect/>
          </a:stretch>
        </p:blipFill>
        <p:spPr>
          <a:xfrm>
            <a:off x="1539240" y="5274310"/>
            <a:ext cx="4895850" cy="12820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5645"/>
            <a:ext cx="12192000" cy="4770755"/>
          </a:xfrm>
        </p:spPr>
        <p:txBody>
          <a:bodyPr/>
          <a:lstStyle/>
          <a:p>
            <a:r>
              <a:rPr lang="zh-CN" altLang="en-US" sz="1600">
                <a:latin typeface="微软雅黑" panose="020B0503020204020204" pitchFamily="34" charset="-122"/>
                <a:ea typeface="微软雅黑" panose="020B0503020204020204" pitchFamily="34" charset="-122"/>
              </a:rPr>
              <a:t>设置字体大小和颜色，风格和字重，文本对齐方式</a:t>
            </a:r>
          </a:p>
        </p:txBody>
      </p:sp>
      <p:pic>
        <p:nvPicPr>
          <p:cNvPr id="4" name="图片 3"/>
          <p:cNvPicPr>
            <a:picLocks noChangeAspect="1"/>
          </p:cNvPicPr>
          <p:nvPr/>
        </p:nvPicPr>
        <p:blipFill>
          <a:blip r:embed="rId2"/>
          <a:stretch>
            <a:fillRect/>
          </a:stretch>
        </p:blipFill>
        <p:spPr>
          <a:xfrm>
            <a:off x="702945" y="1437005"/>
            <a:ext cx="5610225" cy="2993390"/>
          </a:xfrm>
          <a:prstGeom prst="rect">
            <a:avLst/>
          </a:prstGeom>
        </p:spPr>
      </p:pic>
      <p:pic>
        <p:nvPicPr>
          <p:cNvPr id="5" name="图片 4"/>
          <p:cNvPicPr>
            <a:picLocks noChangeAspect="1"/>
          </p:cNvPicPr>
          <p:nvPr/>
        </p:nvPicPr>
        <p:blipFill>
          <a:blip r:embed="rId3"/>
          <a:stretch>
            <a:fillRect/>
          </a:stretch>
        </p:blipFill>
        <p:spPr>
          <a:xfrm>
            <a:off x="7239635" y="1437005"/>
            <a:ext cx="4057650" cy="2162175"/>
          </a:xfrm>
          <a:prstGeom prst="rect">
            <a:avLst/>
          </a:prstGeom>
        </p:spPr>
      </p:pic>
      <p:pic>
        <p:nvPicPr>
          <p:cNvPr id="6" name="图片 5"/>
          <p:cNvPicPr>
            <a:picLocks noChangeAspect="1"/>
          </p:cNvPicPr>
          <p:nvPr/>
        </p:nvPicPr>
        <p:blipFill>
          <a:blip r:embed="rId4"/>
          <a:stretch>
            <a:fillRect/>
          </a:stretch>
        </p:blipFill>
        <p:spPr>
          <a:xfrm>
            <a:off x="702945" y="4648200"/>
            <a:ext cx="5162550" cy="1797685"/>
          </a:xfrm>
          <a:prstGeom prst="rect">
            <a:avLst/>
          </a:prstGeom>
        </p:spPr>
      </p:pic>
      <p:pic>
        <p:nvPicPr>
          <p:cNvPr id="7" name="图片 6"/>
          <p:cNvPicPr>
            <a:picLocks noChangeAspect="1"/>
          </p:cNvPicPr>
          <p:nvPr/>
        </p:nvPicPr>
        <p:blipFill>
          <a:blip r:embed="rId5"/>
          <a:stretch>
            <a:fillRect/>
          </a:stretch>
        </p:blipFill>
        <p:spPr>
          <a:xfrm>
            <a:off x="7239635" y="4136390"/>
            <a:ext cx="4181475" cy="2044700"/>
          </a:xfrm>
          <a:prstGeom prst="rect">
            <a:avLst/>
          </a:prstGeom>
        </p:spPr>
      </p:pic>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564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自动调节字体大小</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Text对象支持根据文本长度自动调整文本的字体大小和换行。</a:t>
            </a:r>
          </a:p>
        </p:txBody>
      </p:sp>
      <p:pic>
        <p:nvPicPr>
          <p:cNvPr id="4" name="图片 3"/>
          <p:cNvPicPr>
            <a:picLocks noChangeAspect="1"/>
          </p:cNvPicPr>
          <p:nvPr/>
        </p:nvPicPr>
        <p:blipFill>
          <a:blip r:embed="rId2"/>
          <a:stretch>
            <a:fillRect/>
          </a:stretch>
        </p:blipFill>
        <p:spPr>
          <a:xfrm>
            <a:off x="328295" y="1823085"/>
            <a:ext cx="3416300" cy="4859020"/>
          </a:xfrm>
          <a:prstGeom prst="rect">
            <a:avLst/>
          </a:prstGeom>
        </p:spPr>
      </p:pic>
      <p:pic>
        <p:nvPicPr>
          <p:cNvPr id="6" name="图片 5"/>
          <p:cNvPicPr>
            <a:picLocks noChangeAspect="1"/>
          </p:cNvPicPr>
          <p:nvPr/>
        </p:nvPicPr>
        <p:blipFill>
          <a:blip r:embed="rId3"/>
          <a:stretch>
            <a:fillRect/>
          </a:stretch>
        </p:blipFill>
        <p:spPr>
          <a:xfrm>
            <a:off x="8638540" y="1931035"/>
            <a:ext cx="3329940" cy="1419225"/>
          </a:xfrm>
          <a:prstGeom prst="rect">
            <a:avLst/>
          </a:prstGeom>
        </p:spPr>
      </p:pic>
      <p:pic>
        <p:nvPicPr>
          <p:cNvPr id="7" name="图片 6"/>
          <p:cNvPicPr>
            <a:picLocks noChangeAspect="1"/>
          </p:cNvPicPr>
          <p:nvPr/>
        </p:nvPicPr>
        <p:blipFill>
          <a:blip r:embed="rId4"/>
          <a:stretch>
            <a:fillRect/>
          </a:stretch>
        </p:blipFill>
        <p:spPr>
          <a:xfrm>
            <a:off x="8637905" y="4086225"/>
            <a:ext cx="3387725" cy="1400175"/>
          </a:xfrm>
          <a:prstGeom prst="rect">
            <a:avLst/>
          </a:prstGeom>
        </p:spPr>
      </p:pic>
      <p:pic>
        <p:nvPicPr>
          <p:cNvPr id="8" name="图片 7"/>
          <p:cNvPicPr>
            <a:picLocks noChangeAspect="1"/>
          </p:cNvPicPr>
          <p:nvPr/>
        </p:nvPicPr>
        <p:blipFill>
          <a:blip r:embed="rId5"/>
          <a:stretch>
            <a:fillRect/>
          </a:stretch>
        </p:blipFill>
        <p:spPr>
          <a:xfrm>
            <a:off x="4203065" y="1753235"/>
            <a:ext cx="3785235" cy="4998720"/>
          </a:xfrm>
          <a:prstGeom prst="rect">
            <a:avLst/>
          </a:prstGeom>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469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跑马灯效果</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当文本过长时，可以设置跑马灯效果，实现文本滚动显示。前提是文本换行关闭且最大显示行数为1，默认情况下即可满足前提要求。</a:t>
            </a:r>
          </a:p>
        </p:txBody>
      </p:sp>
      <p:pic>
        <p:nvPicPr>
          <p:cNvPr id="4" name="图片 3"/>
          <p:cNvPicPr>
            <a:picLocks noChangeAspect="1"/>
          </p:cNvPicPr>
          <p:nvPr/>
        </p:nvPicPr>
        <p:blipFill>
          <a:blip r:embed="rId2"/>
          <a:stretch>
            <a:fillRect/>
          </a:stretch>
        </p:blipFill>
        <p:spPr>
          <a:xfrm>
            <a:off x="297180" y="1953260"/>
            <a:ext cx="4419600" cy="4772025"/>
          </a:xfrm>
          <a:prstGeom prst="rect">
            <a:avLst/>
          </a:prstGeom>
        </p:spPr>
      </p:pic>
      <p:pic>
        <p:nvPicPr>
          <p:cNvPr id="5" name="图片 4"/>
          <p:cNvPicPr>
            <a:picLocks noChangeAspect="1"/>
          </p:cNvPicPr>
          <p:nvPr/>
        </p:nvPicPr>
        <p:blipFill>
          <a:blip r:embed="rId3"/>
          <a:stretch>
            <a:fillRect/>
          </a:stretch>
        </p:blipFill>
        <p:spPr>
          <a:xfrm>
            <a:off x="5098415" y="1953260"/>
            <a:ext cx="4044950" cy="4772025"/>
          </a:xfrm>
          <a:prstGeom prst="rect">
            <a:avLst/>
          </a:prstGeom>
        </p:spPr>
      </p:pic>
      <p:pic>
        <p:nvPicPr>
          <p:cNvPr id="6" name="图片 5"/>
          <p:cNvPicPr>
            <a:picLocks noChangeAspect="1"/>
          </p:cNvPicPr>
          <p:nvPr/>
        </p:nvPicPr>
        <p:blipFill>
          <a:blip r:embed="rId4"/>
          <a:stretch>
            <a:fillRect/>
          </a:stretch>
        </p:blipFill>
        <p:spPr>
          <a:xfrm>
            <a:off x="9363710" y="3380105"/>
            <a:ext cx="2656840" cy="145732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00157" y="263598"/>
            <a:ext cx="6098458"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本章内容</a:t>
            </a:r>
            <a:endParaRPr lang="zh-CN" altLang="en-US" sz="2200" b="1" dirty="0"/>
          </a:p>
        </p:txBody>
      </p:sp>
      <p:sp>
        <p:nvSpPr>
          <p:cNvPr id="13" name="文本框 12"/>
          <p:cNvSpPr txBox="1"/>
          <p:nvPr/>
        </p:nvSpPr>
        <p:spPr>
          <a:xfrm>
            <a:off x="708742" y="1831586"/>
            <a:ext cx="8418195" cy="2584450"/>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节：鸿蒙</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框架概述</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节：</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框架基础</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节：</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常用组件</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节：</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常用布局</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节：</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Java 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事件处理</a:t>
            </a: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节：</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动画开发</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3937" y="24327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3-4</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Button</a:t>
            </a:r>
          </a:p>
        </p:txBody>
      </p:sp>
      <p:sp>
        <p:nvSpPr>
          <p:cNvPr id="8" name="文本框 7"/>
          <p:cNvSpPr txBox="1"/>
          <p:nvPr/>
        </p:nvSpPr>
        <p:spPr>
          <a:xfrm>
            <a:off x="478237" y="970836"/>
            <a:ext cx="10897614" cy="193802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Button</a:t>
            </a:r>
            <a:r>
              <a:rPr lang="zh-CN" altLang="en-US" sz="1600" dirty="0">
                <a:latin typeface="微软雅黑" panose="020B0503020204020204" pitchFamily="34" charset="-122"/>
                <a:ea typeface="微软雅黑" panose="020B0503020204020204" pitchFamily="34" charset="-122"/>
                <a:sym typeface="+mn-ea"/>
              </a:rPr>
              <a:t>按钮可以响应点击，可由文本或图标组成或图标和文本共同组成，由</a:t>
            </a:r>
            <a:r>
              <a:rPr lang="en-US" altLang="zh-CN" sz="1600" dirty="0">
                <a:latin typeface="微软雅黑" panose="020B0503020204020204" pitchFamily="34" charset="-122"/>
                <a:ea typeface="微软雅黑" panose="020B0503020204020204" pitchFamily="34" charset="-122"/>
                <a:sym typeface="+mn-ea"/>
              </a:rPr>
              <a:t>Text</a:t>
            </a:r>
            <a:r>
              <a:rPr lang="zh-CN" altLang="en-US" sz="1600" dirty="0">
                <a:latin typeface="微软雅黑" panose="020B0503020204020204" pitchFamily="34" charset="-122"/>
                <a:ea typeface="微软雅黑" panose="020B0503020204020204" pitchFamily="34" charset="-122"/>
                <a:sym typeface="+mn-ea"/>
              </a:rPr>
              <a:t>组件扩展而来无自有属性。</a:t>
            </a:r>
          </a:p>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Button无自有的XML属性，共有XML属性继承自Text</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创建Button</a:t>
            </a:r>
            <a:r>
              <a:rPr lang="zh-CN" altLang="en-US" sz="1600" dirty="0">
                <a:latin typeface="微软雅黑" panose="020B0503020204020204" pitchFamily="34" charset="-122"/>
                <a:ea typeface="微软雅黑" panose="020B0503020204020204" pitchFamily="34" charset="-122"/>
                <a:sym typeface="+mn-ea"/>
              </a:rPr>
              <a:t>：</a:t>
            </a:r>
          </a:p>
          <a:p>
            <a:pPr indent="0" fontAlgn="auto">
              <a:lnSpc>
                <a:spcPct val="150000"/>
              </a:lnSpc>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sym typeface="+mn-ea"/>
              </a:rPr>
              <a:t>     在layout目录下的xml文件中创建Button，并设置按钮的背景形状、颜色。</a:t>
            </a:r>
          </a:p>
          <a:p>
            <a:pPr indent="0" fontAlgn="auto">
              <a:lnSpc>
                <a:spcPct val="150000"/>
              </a:lnSpc>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sym typeface="+mn-ea"/>
              </a:rPr>
              <a:t>     常用的背景如文本背景、按钮背景，通常采用XML格式放置在graphic目录下。</a:t>
            </a:r>
          </a:p>
        </p:txBody>
      </p:sp>
      <p:pic>
        <p:nvPicPr>
          <p:cNvPr id="2" name="图片 1"/>
          <p:cNvPicPr>
            <a:picLocks noChangeAspect="1"/>
          </p:cNvPicPr>
          <p:nvPr/>
        </p:nvPicPr>
        <p:blipFill>
          <a:blip r:embed="rId3"/>
          <a:stretch>
            <a:fillRect/>
          </a:stretch>
        </p:blipFill>
        <p:spPr>
          <a:xfrm>
            <a:off x="803275" y="2994660"/>
            <a:ext cx="5334000" cy="3600450"/>
          </a:xfrm>
          <a:prstGeom prst="rect">
            <a:avLst/>
          </a:prstGeom>
        </p:spPr>
      </p:pic>
      <p:pic>
        <p:nvPicPr>
          <p:cNvPr id="10" name="图片 9"/>
          <p:cNvPicPr>
            <a:picLocks noChangeAspect="1"/>
          </p:cNvPicPr>
          <p:nvPr/>
        </p:nvPicPr>
        <p:blipFill>
          <a:blip r:embed="rId4"/>
          <a:stretch>
            <a:fillRect/>
          </a:stretch>
        </p:blipFill>
        <p:spPr>
          <a:xfrm>
            <a:off x="6485890" y="4907280"/>
            <a:ext cx="5143500" cy="1804035"/>
          </a:xfrm>
          <a:prstGeom prst="rect">
            <a:avLst/>
          </a:prstGeom>
        </p:spPr>
      </p:pic>
      <p:pic>
        <p:nvPicPr>
          <p:cNvPr id="11" name="图片 10"/>
          <p:cNvPicPr>
            <a:picLocks noChangeAspect="1"/>
          </p:cNvPicPr>
          <p:nvPr/>
        </p:nvPicPr>
        <p:blipFill>
          <a:blip r:embed="rId5"/>
          <a:stretch>
            <a:fillRect/>
          </a:stretch>
        </p:blipFill>
        <p:spPr>
          <a:xfrm>
            <a:off x="6562090" y="2908935"/>
            <a:ext cx="4991100" cy="17399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4695"/>
            <a:ext cx="12192000" cy="4770755"/>
          </a:xfrm>
        </p:spPr>
        <p:txBody>
          <a:bodyPr/>
          <a:lstStyle/>
          <a:p>
            <a:r>
              <a:rPr lang="zh-CN" altLang="en-US" sz="1600">
                <a:latin typeface="微软雅黑" panose="020B0503020204020204" pitchFamily="34" charset="-122"/>
                <a:ea typeface="微软雅黑" panose="020B0503020204020204" pitchFamily="34" charset="-122"/>
              </a:rPr>
              <a:t>不同类型的按钮</a:t>
            </a:r>
          </a:p>
          <a:p>
            <a:r>
              <a:rPr lang="zh-CN" altLang="en-US" sz="1600">
                <a:latin typeface="微软雅黑" panose="020B0503020204020204" pitchFamily="34" charset="-122"/>
                <a:ea typeface="微软雅黑" panose="020B0503020204020204" pitchFamily="34" charset="-122"/>
              </a:rPr>
              <a:t>按照按钮的形状，按钮可以分为：普通按钮、椭圆按钮、胶囊按钮、圆形按钮等。</a:t>
            </a:r>
          </a:p>
          <a:p>
            <a:r>
              <a:rPr lang="zh-CN" altLang="en-US" sz="1600">
                <a:latin typeface="微软雅黑" panose="020B0503020204020204" pitchFamily="34" charset="-122"/>
                <a:ea typeface="微软雅黑" panose="020B0503020204020204" pitchFamily="34" charset="-122"/>
              </a:rPr>
              <a:t>普通按钮：普通按钮和其他按钮的区别在于不需要设置任何形状，只设置文本和背景颜色即可</a:t>
            </a:r>
          </a:p>
          <a:p>
            <a:r>
              <a:rPr lang="zh-CN" altLang="en-US" sz="1600">
                <a:latin typeface="微软雅黑" panose="020B0503020204020204" pitchFamily="34" charset="-122"/>
                <a:ea typeface="微软雅黑" panose="020B0503020204020204" pitchFamily="34" charset="-122"/>
              </a:rPr>
              <a:t>椭圆按钮：椭圆按钮是通过设置background_element的来实现的，background_element的shape设置为椭圆（oval）</a:t>
            </a:r>
          </a:p>
          <a:p>
            <a:r>
              <a:rPr lang="zh-CN" altLang="en-US" sz="1600">
                <a:latin typeface="微软雅黑" panose="020B0503020204020204" pitchFamily="34" charset="-122"/>
                <a:ea typeface="微软雅黑" panose="020B0503020204020204" pitchFamily="34" charset="-122"/>
                <a:sym typeface="+mn-ea"/>
              </a:rPr>
              <a:t>胶囊</a:t>
            </a:r>
            <a:r>
              <a:rPr lang="zh-CN" altLang="en-US" sz="1600">
                <a:latin typeface="微软雅黑" panose="020B0503020204020204" pitchFamily="34" charset="-122"/>
                <a:ea typeface="微软雅黑" panose="020B0503020204020204" pitchFamily="34" charset="-122"/>
              </a:rPr>
              <a:t>按钮：胶囊按钮是一种常见的按钮，设置按钮背景时将背景设置为矩形形状，并且设置ShapeElement的radius的半径</a:t>
            </a:r>
          </a:p>
          <a:p>
            <a:r>
              <a:rPr lang="zh-CN" altLang="en-US" sz="1600">
                <a:latin typeface="微软雅黑" panose="020B0503020204020204" pitchFamily="34" charset="-122"/>
                <a:ea typeface="微软雅黑" panose="020B0503020204020204" pitchFamily="34" charset="-122"/>
              </a:rPr>
              <a:t>圆形按钮：圆形按钮和椭圆按钮的区别在于组件本身的宽度和高度需要相同</a:t>
            </a:r>
          </a:p>
        </p:txBody>
      </p:sp>
      <p:pic>
        <p:nvPicPr>
          <p:cNvPr id="4" name="图片 3"/>
          <p:cNvPicPr>
            <a:picLocks noChangeAspect="1"/>
          </p:cNvPicPr>
          <p:nvPr/>
        </p:nvPicPr>
        <p:blipFill>
          <a:blip r:embed="rId2"/>
          <a:stretch>
            <a:fillRect/>
          </a:stretch>
        </p:blipFill>
        <p:spPr>
          <a:xfrm>
            <a:off x="674370" y="3641725"/>
            <a:ext cx="5819775" cy="3140075"/>
          </a:xfrm>
          <a:prstGeom prst="rect">
            <a:avLst/>
          </a:prstGeom>
        </p:spPr>
      </p:pic>
      <p:pic>
        <p:nvPicPr>
          <p:cNvPr id="5" name="图片 4"/>
          <p:cNvPicPr>
            <a:picLocks noChangeAspect="1"/>
          </p:cNvPicPr>
          <p:nvPr/>
        </p:nvPicPr>
        <p:blipFill>
          <a:blip r:embed="rId3"/>
          <a:stretch>
            <a:fillRect/>
          </a:stretch>
        </p:blipFill>
        <p:spPr>
          <a:xfrm>
            <a:off x="7124700" y="3806190"/>
            <a:ext cx="4808220" cy="2811145"/>
          </a:xfrm>
          <a:prstGeom prst="rect">
            <a:avLst/>
          </a:prstGeom>
        </p:spPr>
      </p:pic>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响应点击事件</a:t>
            </a:r>
          </a:p>
        </p:txBody>
      </p:sp>
      <p:sp>
        <p:nvSpPr>
          <p:cNvPr id="3" name="内容占位符 2"/>
          <p:cNvSpPr>
            <a:spLocks noGrp="1"/>
          </p:cNvSpPr>
          <p:nvPr>
            <p:ph idx="1"/>
          </p:nvPr>
        </p:nvSpPr>
        <p:spPr>
          <a:xfrm>
            <a:off x="0" y="73469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按钮的重要作用是当用户单击按钮时，会执行相应的操作或者界面出现相应的变化。实际上用户点击按钮时，Button对象将收到一个点击事件。开发者可以自定义响应点击事件的方法。例如，通过创建一个Component.ClickedListener对象，然后通过调用setClickedListener将其分配给按钮。</a:t>
            </a:r>
          </a:p>
        </p:txBody>
      </p:sp>
      <p:pic>
        <p:nvPicPr>
          <p:cNvPr id="4" name="图片 3"/>
          <p:cNvPicPr>
            <a:picLocks noChangeAspect="1"/>
          </p:cNvPicPr>
          <p:nvPr/>
        </p:nvPicPr>
        <p:blipFill>
          <a:blip r:embed="rId2"/>
          <a:stretch>
            <a:fillRect/>
          </a:stretch>
        </p:blipFill>
        <p:spPr>
          <a:xfrm>
            <a:off x="9453245" y="2063115"/>
            <a:ext cx="2294255" cy="4465320"/>
          </a:xfrm>
          <a:prstGeom prst="rect">
            <a:avLst/>
          </a:prstGeom>
        </p:spPr>
      </p:pic>
      <p:pic>
        <p:nvPicPr>
          <p:cNvPr id="5" name="图片 4"/>
          <p:cNvPicPr>
            <a:picLocks noChangeAspect="1"/>
          </p:cNvPicPr>
          <p:nvPr/>
        </p:nvPicPr>
        <p:blipFill>
          <a:blip r:embed="rId3"/>
          <a:stretch>
            <a:fillRect/>
          </a:stretch>
        </p:blipFill>
        <p:spPr>
          <a:xfrm>
            <a:off x="5935980" y="2140585"/>
            <a:ext cx="2562225" cy="4387850"/>
          </a:xfrm>
          <a:prstGeom prst="rect">
            <a:avLst/>
          </a:prstGeom>
        </p:spPr>
      </p:pic>
      <p:pic>
        <p:nvPicPr>
          <p:cNvPr id="6" name="图片 5"/>
          <p:cNvPicPr>
            <a:picLocks noChangeAspect="1"/>
          </p:cNvPicPr>
          <p:nvPr/>
        </p:nvPicPr>
        <p:blipFill>
          <a:blip r:embed="rId4"/>
          <a:stretch>
            <a:fillRect/>
          </a:stretch>
        </p:blipFill>
        <p:spPr>
          <a:xfrm>
            <a:off x="706755" y="1955165"/>
            <a:ext cx="4194175" cy="4681855"/>
          </a:xfrm>
          <a:prstGeom prst="rect">
            <a:avLst/>
          </a:prstGeom>
        </p:spPr>
      </p:pic>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场景示例</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利用圆形按钮，胶囊按钮，文本组件可以绘制出如下拨号盘的UI界面。</a:t>
            </a:r>
          </a:p>
        </p:txBody>
      </p:sp>
      <p:pic>
        <p:nvPicPr>
          <p:cNvPr id="4" name="图片 3"/>
          <p:cNvPicPr>
            <a:picLocks noChangeAspect="1"/>
          </p:cNvPicPr>
          <p:nvPr/>
        </p:nvPicPr>
        <p:blipFill>
          <a:blip r:embed="rId2"/>
          <a:stretch>
            <a:fillRect/>
          </a:stretch>
        </p:blipFill>
        <p:spPr>
          <a:xfrm>
            <a:off x="519430" y="1899285"/>
            <a:ext cx="6102350" cy="4679950"/>
          </a:xfrm>
          <a:prstGeom prst="rect">
            <a:avLst/>
          </a:prstGeom>
        </p:spPr>
      </p:pic>
      <p:pic>
        <p:nvPicPr>
          <p:cNvPr id="5" name="图片 4"/>
          <p:cNvPicPr>
            <a:picLocks noChangeAspect="1"/>
          </p:cNvPicPr>
          <p:nvPr/>
        </p:nvPicPr>
        <p:blipFill>
          <a:blip r:embed="rId3"/>
          <a:stretch>
            <a:fillRect/>
          </a:stretch>
        </p:blipFill>
        <p:spPr>
          <a:xfrm>
            <a:off x="7363460" y="2429510"/>
            <a:ext cx="3905250" cy="3619500"/>
          </a:xfrm>
          <a:prstGeom prst="rect">
            <a:avLst/>
          </a:prstGeom>
        </p:spPr>
      </p:pic>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140" y="1043305"/>
            <a:ext cx="10515600" cy="4770438"/>
          </a:xfrm>
        </p:spPr>
        <p:txBody>
          <a:bodyPr/>
          <a:lstStyle/>
          <a:p>
            <a:r>
              <a:rPr lang="zh-CN" altLang="en-US">
                <a:solidFill>
                  <a:srgbClr val="FF0000"/>
                </a:solidFill>
                <a:latin typeface="微软雅黑" panose="020B0503020204020204" pitchFamily="34" charset="-122"/>
                <a:ea typeface="微软雅黑" panose="020B0503020204020204" pitchFamily="34" charset="-122"/>
              </a:rPr>
              <a:t>先通过第五节，提前了解事件概念</a:t>
            </a: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37" y="22422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3-5</a:t>
            </a:r>
            <a:r>
              <a:rPr lang="zh-CN" altLang="en-US" sz="2200" b="1"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sym typeface="+mn-ea"/>
              </a:rPr>
              <a:t>TextField</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440137" y="1095296"/>
            <a:ext cx="10897614" cy="304609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TextField</a:t>
            </a:r>
            <a:r>
              <a:rPr lang="zh-CN" altLang="en-US" sz="1600" dirty="0">
                <a:latin typeface="微软雅黑" panose="020B0503020204020204" pitchFamily="34" charset="-122"/>
                <a:ea typeface="微软雅黑" panose="020B0503020204020204" pitchFamily="34" charset="-122"/>
                <a:sym typeface="+mn-ea"/>
              </a:rPr>
              <a:t>提供了一种文本输入框，由</a:t>
            </a:r>
            <a:r>
              <a:rPr lang="en-US" altLang="zh-CN" sz="1600" dirty="0">
                <a:latin typeface="微软雅黑" panose="020B0503020204020204" pitchFamily="34" charset="-122"/>
                <a:ea typeface="微软雅黑" panose="020B0503020204020204" pitchFamily="34" charset="-122"/>
                <a:sym typeface="+mn-ea"/>
              </a:rPr>
              <a:t>Text</a:t>
            </a:r>
            <a:r>
              <a:rPr lang="zh-CN" altLang="en-US" sz="1600" dirty="0">
                <a:latin typeface="微软雅黑" panose="020B0503020204020204" pitchFamily="34" charset="-122"/>
                <a:ea typeface="微软雅黑" panose="020B0503020204020204" pitchFamily="34" charset="-122"/>
                <a:sym typeface="+mn-ea"/>
              </a:rPr>
              <a:t>组件扩展而来继承了其相关属性。</a:t>
            </a: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sz="1600">
                <a:latin typeface="微软雅黑" panose="020B0503020204020204" pitchFamily="34" charset="-122"/>
                <a:ea typeface="微软雅黑" panose="020B0503020204020204" pitchFamily="34" charset="-122"/>
                <a:sym typeface="+mn-ea"/>
              </a:rPr>
              <a:t>TextField的自有XML属性见下表</a:t>
            </a:r>
            <a:r>
              <a:rPr lang="zh-CN" altLang="en-US" sz="1600" dirty="0">
                <a:latin typeface="微软雅黑" panose="020B0503020204020204" pitchFamily="34" charset="-122"/>
                <a:ea typeface="微软雅黑" panose="020B0503020204020204" pitchFamily="34" charset="-122"/>
                <a:sym typeface="+mn-ea"/>
              </a:rPr>
              <a:t>：</a:t>
            </a:r>
          </a:p>
          <a:p>
            <a:pPr marL="285750" indent="-285750" fontAlgn="auto">
              <a:lnSpc>
                <a:spcPct val="150000"/>
              </a:lnSpc>
              <a:buFont typeface="Wingdings" panose="05000000000000000000" pitchFamily="2" charset="2"/>
              <a:buChar char="n"/>
            </a:pPr>
            <a:endParaRPr lang="zh-CN" altLang="en-US"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endParaRPr lang="zh-CN" altLang="en-US"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endParaRPr lang="zh-CN" altLang="en-US"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endParaRPr lang="zh-CN" altLang="en-US"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endParaRPr lang="zh-CN" altLang="en-US"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设置TextField，设置TextField的背景，设置TextField的提示文字</a:t>
            </a:r>
          </a:p>
        </p:txBody>
      </p:sp>
      <p:pic>
        <p:nvPicPr>
          <p:cNvPr id="3" name="图片 2"/>
          <p:cNvPicPr>
            <a:picLocks noChangeAspect="1"/>
          </p:cNvPicPr>
          <p:nvPr/>
        </p:nvPicPr>
        <p:blipFill>
          <a:blip r:embed="rId3"/>
          <a:stretch>
            <a:fillRect/>
          </a:stretch>
        </p:blipFill>
        <p:spPr>
          <a:xfrm>
            <a:off x="1339850" y="1995805"/>
            <a:ext cx="8420100" cy="1562100"/>
          </a:xfrm>
          <a:prstGeom prst="rect">
            <a:avLst/>
          </a:prstGeom>
        </p:spPr>
      </p:pic>
      <p:pic>
        <p:nvPicPr>
          <p:cNvPr id="4" name="图片 3"/>
          <p:cNvPicPr>
            <a:picLocks noChangeAspect="1"/>
          </p:cNvPicPr>
          <p:nvPr/>
        </p:nvPicPr>
        <p:blipFill>
          <a:blip r:embed="rId4"/>
          <a:stretch>
            <a:fillRect/>
          </a:stretch>
        </p:blipFill>
        <p:spPr>
          <a:xfrm>
            <a:off x="6754495" y="3653155"/>
            <a:ext cx="4883785" cy="3107690"/>
          </a:xfrm>
          <a:prstGeom prst="rect">
            <a:avLst/>
          </a:prstGeom>
        </p:spPr>
      </p:pic>
      <p:pic>
        <p:nvPicPr>
          <p:cNvPr id="11" name="图片 10"/>
          <p:cNvPicPr>
            <a:picLocks noChangeAspect="1"/>
          </p:cNvPicPr>
          <p:nvPr/>
        </p:nvPicPr>
        <p:blipFill>
          <a:blip r:embed="rId5"/>
          <a:stretch>
            <a:fillRect/>
          </a:stretch>
        </p:blipFill>
        <p:spPr>
          <a:xfrm>
            <a:off x="996950" y="4141470"/>
            <a:ext cx="5048250" cy="2508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469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场景示例</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当点击登录按钮，将会出现错误提示，同时将会改变TextField的状态。</a:t>
            </a:r>
          </a:p>
        </p:txBody>
      </p:sp>
      <p:pic>
        <p:nvPicPr>
          <p:cNvPr id="4" name="图片 3"/>
          <p:cNvPicPr>
            <a:picLocks noChangeAspect="1"/>
          </p:cNvPicPr>
          <p:nvPr/>
        </p:nvPicPr>
        <p:blipFill>
          <a:blip r:embed="rId2"/>
          <a:stretch>
            <a:fillRect/>
          </a:stretch>
        </p:blipFill>
        <p:spPr>
          <a:xfrm>
            <a:off x="9395460" y="2314575"/>
            <a:ext cx="2678430" cy="3857625"/>
          </a:xfrm>
          <a:prstGeom prst="rect">
            <a:avLst/>
          </a:prstGeom>
        </p:spPr>
      </p:pic>
      <p:pic>
        <p:nvPicPr>
          <p:cNvPr id="5" name="图片 4"/>
          <p:cNvPicPr>
            <a:picLocks noChangeAspect="1"/>
          </p:cNvPicPr>
          <p:nvPr/>
        </p:nvPicPr>
        <p:blipFill>
          <a:blip r:embed="rId3"/>
          <a:stretch>
            <a:fillRect/>
          </a:stretch>
        </p:blipFill>
        <p:spPr>
          <a:xfrm>
            <a:off x="6727190" y="2409825"/>
            <a:ext cx="2610485" cy="3667760"/>
          </a:xfrm>
          <a:prstGeom prst="rect">
            <a:avLst/>
          </a:prstGeom>
        </p:spPr>
      </p:pic>
      <p:pic>
        <p:nvPicPr>
          <p:cNvPr id="6" name="图片 5"/>
          <p:cNvPicPr>
            <a:picLocks noChangeAspect="1"/>
          </p:cNvPicPr>
          <p:nvPr/>
        </p:nvPicPr>
        <p:blipFill>
          <a:blip r:embed="rId4"/>
          <a:stretch>
            <a:fillRect/>
          </a:stretch>
        </p:blipFill>
        <p:spPr>
          <a:xfrm>
            <a:off x="125730" y="2076450"/>
            <a:ext cx="6452235" cy="4335145"/>
          </a:xfrm>
          <a:prstGeom prst="rect">
            <a:avLst/>
          </a:prstGeom>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2037" y="204543"/>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3-6</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Image</a:t>
            </a:r>
          </a:p>
        </p:txBody>
      </p:sp>
      <p:sp>
        <p:nvSpPr>
          <p:cNvPr id="8" name="文本框 7"/>
          <p:cNvSpPr txBox="1"/>
          <p:nvPr/>
        </p:nvSpPr>
        <p:spPr>
          <a:xfrm>
            <a:off x="708742" y="1382951"/>
            <a:ext cx="10897614" cy="787523"/>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Image</a:t>
            </a:r>
            <a:r>
              <a:rPr lang="zh-CN" altLang="en-US" sz="1600" dirty="0">
                <a:latin typeface="微软雅黑" panose="020B0503020204020204" pitchFamily="34" charset="-122"/>
                <a:ea typeface="微软雅黑" panose="020B0503020204020204" pitchFamily="34" charset="-122"/>
                <a:sym typeface="+mn-ea"/>
              </a:rPr>
              <a:t>是用来显示图片的组件，共有</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属性继承自</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a:t>
            </a:r>
          </a:p>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Image</a:t>
            </a:r>
            <a:r>
              <a:rPr lang="zh-CN" altLang="en-US" sz="1600" dirty="0">
                <a:latin typeface="微软雅黑" panose="020B0503020204020204" pitchFamily="34" charset="-122"/>
                <a:ea typeface="微软雅黑" panose="020B0503020204020204" pitchFamily="34" charset="-122"/>
                <a:sym typeface="+mn-ea"/>
              </a:rPr>
              <a:t>常用的</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属性：</a:t>
            </a:r>
          </a:p>
        </p:txBody>
      </p:sp>
      <p:graphicFrame>
        <p:nvGraphicFramePr>
          <p:cNvPr id="3" name="表格 2"/>
          <p:cNvGraphicFramePr>
            <a:graphicFrameLocks noGrp="1"/>
          </p:cNvGraphicFramePr>
          <p:nvPr/>
        </p:nvGraphicFramePr>
        <p:xfrm>
          <a:off x="1066800" y="2299783"/>
          <a:ext cx="10058399" cy="3713093"/>
        </p:xfrm>
        <a:graphic>
          <a:graphicData uri="http://schemas.openxmlformats.org/drawingml/2006/table">
            <a:tbl>
              <a:tblPr/>
              <a:tblGrid>
                <a:gridCol w="1189978"/>
                <a:gridCol w="1764146"/>
                <a:gridCol w="2318327"/>
                <a:gridCol w="4785948"/>
              </a:tblGrid>
              <a:tr h="328859">
                <a:tc>
                  <a:txBody>
                    <a:bodyPr/>
                    <a:lstStyle/>
                    <a:p>
                      <a:pPr algn="l" fontAlgn="base" latinLnBrk="0"/>
                      <a:r>
                        <a:rPr lang="zh-CN" altLang="en-US" sz="1200" b="1" dirty="0">
                          <a:effectLst/>
                        </a:rPr>
                        <a:t>属性名称</a:t>
                      </a:r>
                    </a:p>
                  </a:txBody>
                  <a:tcPr marL="33132" marR="33132" marT="27610" marB="2761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l" fontAlgn="base" latinLnBrk="0"/>
                      <a:r>
                        <a:rPr lang="zh-CN" altLang="en-US" sz="1200" b="1">
                          <a:effectLst/>
                        </a:rPr>
                        <a:t>中文描述</a:t>
                      </a:r>
                    </a:p>
                  </a:txBody>
                  <a:tcPr marL="33132" marR="33132" marT="27610" marB="2761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l" fontAlgn="base" latinLnBrk="0"/>
                      <a:r>
                        <a:rPr lang="zh-CN" altLang="en-US" sz="1200" b="1">
                          <a:effectLst/>
                        </a:rPr>
                        <a:t>取值</a:t>
                      </a:r>
                    </a:p>
                  </a:txBody>
                  <a:tcPr marL="33132" marR="33132" marT="27610" marB="2761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l" fontAlgn="base" latinLnBrk="0"/>
                      <a:r>
                        <a:rPr lang="zh-CN" altLang="en-US" sz="1200" b="1" dirty="0">
                          <a:effectLst/>
                        </a:rPr>
                        <a:t>取值说明</a:t>
                      </a:r>
                    </a:p>
                  </a:txBody>
                  <a:tcPr marL="33132" marR="33132" marT="27610" marB="2761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r>
              <a:tr h="328859">
                <a:tc rowSpan="2">
                  <a:txBody>
                    <a:bodyPr/>
                    <a:lstStyle/>
                    <a:p>
                      <a:pPr fontAlgn="base"/>
                      <a:r>
                        <a:rPr lang="en-US" sz="1200" dirty="0" err="1">
                          <a:effectLst/>
                        </a:rPr>
                        <a:t>clip_alignment</a:t>
                      </a:r>
                      <a:endParaRPr lang="en-US" sz="1200" dirty="0">
                        <a:effectLst/>
                      </a:endParaRP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rowSpan="2">
                  <a:txBody>
                    <a:bodyPr/>
                    <a:lstStyle/>
                    <a:p>
                      <a:pPr fontAlgn="base"/>
                      <a:r>
                        <a:rPr lang="zh-CN" altLang="en-US" sz="1200" dirty="0">
                          <a:effectLst/>
                        </a:rPr>
                        <a:t>图像裁剪对齐方式</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a:effectLst/>
                        </a:rPr>
                        <a:t>left</a:t>
                      </a:r>
                      <a:r>
                        <a:rPr lang="zh-CN" altLang="en-US" sz="1200" dirty="0">
                          <a:effectLst/>
                        </a:rPr>
                        <a:t>、</a:t>
                      </a:r>
                      <a:r>
                        <a:rPr lang="en-US" altLang="zh-CN" sz="1200" dirty="0">
                          <a:effectLst/>
                        </a:rPr>
                        <a:t>right</a:t>
                      </a:r>
                      <a:r>
                        <a:rPr lang="zh-CN" altLang="en-US" sz="1200" dirty="0">
                          <a:effectLst/>
                        </a:rPr>
                        <a:t>、</a:t>
                      </a:r>
                      <a:r>
                        <a:rPr lang="en-US" altLang="zh-CN" sz="1200" dirty="0">
                          <a:effectLst/>
                        </a:rPr>
                        <a:t>top</a:t>
                      </a:r>
                      <a:r>
                        <a:rPr lang="zh-CN" altLang="en-US" sz="1200" dirty="0">
                          <a:effectLst/>
                        </a:rPr>
                        <a:t>、</a:t>
                      </a:r>
                      <a:r>
                        <a:rPr lang="en-US" altLang="zh-CN" sz="1200" dirty="0">
                          <a:effectLst/>
                        </a:rPr>
                        <a:t>bottom</a:t>
                      </a:r>
                      <a:endParaRPr lang="en-US" sz="1200" dirty="0">
                        <a:effectLst/>
                      </a:endParaRP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按左、右、顶部、底部对齐裁剪。</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328859">
                <a:tc vMerge="1">
                  <a:txBody>
                    <a:bodyPr/>
                    <a:lstStyle/>
                    <a:p>
                      <a:endParaRPr lang="zh-CN"/>
                    </a:p>
                  </a:txBody>
                  <a:tcPr>
                    <a:lnT w="9525" cap="flat" cmpd="sng" algn="ctr">
                      <a:solidFill>
                        <a:srgbClr val="DBDBDB"/>
                      </a:solidFill>
                      <a:prstDash val="solid"/>
                      <a:round/>
                      <a:headEnd type="none" w="med" len="med"/>
                      <a:tailEnd type="none" w="med" len="med"/>
                    </a:lnT>
                  </a:tcPr>
                </a:tc>
                <a:tc vMerge="1">
                  <a:txBody>
                    <a:bodyPr/>
                    <a:lstStyle/>
                    <a:p>
                      <a:endParaRPr lang="zh-CN"/>
                    </a:p>
                  </a:txBody>
                  <a:tcPr>
                    <a:lnT w="9525" cap="flat" cmpd="sng" algn="ctr">
                      <a:solidFill>
                        <a:srgbClr val="DBDBDB"/>
                      </a:solidFill>
                      <a:prstDash val="solid"/>
                      <a:round/>
                      <a:headEnd type="none" w="med" len="med"/>
                      <a:tailEnd type="none" w="med" len="med"/>
                    </a:lnT>
                  </a:tcPr>
                </a:tc>
                <a:tc>
                  <a:txBody>
                    <a:bodyPr/>
                    <a:lstStyle/>
                    <a:p>
                      <a:pPr fontAlgn="base"/>
                      <a:r>
                        <a:rPr lang="en-US" sz="1200">
                          <a:effectLst/>
                        </a:rPr>
                        <a:t>center</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表示按居中对齐裁剪。</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365772">
                <a:tc>
                  <a:txBody>
                    <a:bodyPr/>
                    <a:lstStyle/>
                    <a:p>
                      <a:pPr fontAlgn="base"/>
                      <a:r>
                        <a:rPr lang="en-US" sz="1200" dirty="0" err="1">
                          <a:effectLst/>
                        </a:rPr>
                        <a:t>image_src</a:t>
                      </a:r>
                      <a:endParaRPr lang="en-US" sz="1200" dirty="0">
                        <a:effectLst/>
                      </a:endParaRP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图像</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a:effectLst/>
                        </a:rPr>
                        <a:t>Element</a:t>
                      </a:r>
                      <a:r>
                        <a:rPr lang="zh-CN" altLang="en-US" sz="1200" dirty="0">
                          <a:effectLst/>
                        </a:rPr>
                        <a:t>类型</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可直接配置色值，也可引用</a:t>
                      </a:r>
                      <a:r>
                        <a:rPr lang="en-US" sz="1200" dirty="0">
                          <a:effectLst/>
                        </a:rPr>
                        <a:t>color</a:t>
                      </a:r>
                      <a:r>
                        <a:rPr lang="zh-CN" altLang="en-US" sz="1200" dirty="0">
                          <a:effectLst/>
                        </a:rPr>
                        <a:t>资源或引用</a:t>
                      </a:r>
                      <a:r>
                        <a:rPr lang="en-US" sz="1200" dirty="0">
                          <a:effectLst/>
                        </a:rPr>
                        <a:t>media/graphic</a:t>
                      </a:r>
                      <a:r>
                        <a:rPr lang="zh-CN" altLang="en-US" sz="1200" dirty="0">
                          <a:effectLst/>
                        </a:rPr>
                        <a:t>下的图片资源</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387590">
                <a:tc rowSpan="7">
                  <a:txBody>
                    <a:bodyPr/>
                    <a:lstStyle/>
                    <a:p>
                      <a:pPr fontAlgn="base"/>
                      <a:r>
                        <a:rPr lang="en-US" sz="1200" dirty="0" err="1">
                          <a:effectLst/>
                        </a:rPr>
                        <a:t>scale_mode</a:t>
                      </a:r>
                      <a:endParaRPr lang="en-US" sz="1200" dirty="0">
                        <a:effectLst/>
                      </a:endParaRP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rowSpan="7">
                  <a:txBody>
                    <a:bodyPr/>
                    <a:lstStyle/>
                    <a:p>
                      <a:pPr fontAlgn="base"/>
                      <a:r>
                        <a:rPr lang="zh-CN" altLang="en-US" sz="1200" dirty="0">
                          <a:effectLst/>
                        </a:rPr>
                        <a:t>图像缩放类型</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a:effectLst/>
                        </a:rPr>
                        <a:t>zoom_center</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表示原图按照比例缩放到与</a:t>
                      </a:r>
                      <a:r>
                        <a:rPr lang="en-US" altLang="zh-CN" sz="1200" dirty="0">
                          <a:effectLst/>
                        </a:rPr>
                        <a:t>Image</a:t>
                      </a:r>
                      <a:r>
                        <a:rPr lang="zh-CN" altLang="en-US" sz="1200" dirty="0">
                          <a:effectLst/>
                        </a:rPr>
                        <a:t>最窄边一致，并居中显示。</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328859">
                <a:tc vMerge="1">
                  <a:txBody>
                    <a:bodyPr/>
                    <a:lstStyle/>
                    <a:p>
                      <a:endParaRPr lang="zh-CN"/>
                    </a:p>
                  </a:txBody>
                  <a:tcPr/>
                </a:tc>
                <a:tc vMerge="1">
                  <a:txBody>
                    <a:bodyPr/>
                    <a:lstStyle/>
                    <a:p>
                      <a:endParaRPr lang="zh-CN"/>
                    </a:p>
                  </a:txBody>
                  <a:tcPr/>
                </a:tc>
                <a:tc>
                  <a:txBody>
                    <a:bodyPr/>
                    <a:lstStyle/>
                    <a:p>
                      <a:pPr fontAlgn="base"/>
                      <a:r>
                        <a:rPr lang="en-US" sz="1200">
                          <a:effectLst/>
                        </a:rPr>
                        <a:t>zoom_start</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表示原图按照比例缩放到与</a:t>
                      </a:r>
                      <a:r>
                        <a:rPr lang="en-US" altLang="zh-CN" sz="1200" dirty="0">
                          <a:effectLst/>
                        </a:rPr>
                        <a:t>Image</a:t>
                      </a:r>
                      <a:r>
                        <a:rPr lang="zh-CN" altLang="en-US" sz="1200" dirty="0">
                          <a:effectLst/>
                        </a:rPr>
                        <a:t>最窄边一致，并靠起始端显示。</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328859">
                <a:tc vMerge="1">
                  <a:txBody>
                    <a:bodyPr/>
                    <a:lstStyle/>
                    <a:p>
                      <a:endParaRPr lang="zh-CN"/>
                    </a:p>
                  </a:txBody>
                  <a:tcPr/>
                </a:tc>
                <a:tc vMerge="1">
                  <a:txBody>
                    <a:bodyPr/>
                    <a:lstStyle/>
                    <a:p>
                      <a:endParaRPr lang="zh-CN"/>
                    </a:p>
                  </a:txBody>
                  <a:tcPr/>
                </a:tc>
                <a:tc>
                  <a:txBody>
                    <a:bodyPr/>
                    <a:lstStyle/>
                    <a:p>
                      <a:pPr fontAlgn="base"/>
                      <a:r>
                        <a:rPr lang="en-US" sz="1200">
                          <a:effectLst/>
                        </a:rPr>
                        <a:t>zoom_end</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表示原图按照比例缩放到与</a:t>
                      </a:r>
                      <a:r>
                        <a:rPr lang="en-US" altLang="zh-CN" sz="1200" dirty="0">
                          <a:effectLst/>
                        </a:rPr>
                        <a:t>Image</a:t>
                      </a:r>
                      <a:r>
                        <a:rPr lang="zh-CN" altLang="en-US" sz="1200" dirty="0">
                          <a:effectLst/>
                        </a:rPr>
                        <a:t>最窄边一致，并靠结束端显示。</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328859">
                <a:tc vMerge="1">
                  <a:txBody>
                    <a:bodyPr/>
                    <a:lstStyle/>
                    <a:p>
                      <a:endParaRPr lang="zh-CN"/>
                    </a:p>
                  </a:txBody>
                  <a:tcPr/>
                </a:tc>
                <a:tc vMerge="1">
                  <a:txBody>
                    <a:bodyPr/>
                    <a:lstStyle/>
                    <a:p>
                      <a:endParaRPr lang="zh-CN"/>
                    </a:p>
                  </a:txBody>
                  <a:tcPr/>
                </a:tc>
                <a:tc>
                  <a:txBody>
                    <a:bodyPr/>
                    <a:lstStyle/>
                    <a:p>
                      <a:pPr fontAlgn="base"/>
                      <a:r>
                        <a:rPr lang="en-US" sz="1200">
                          <a:effectLst/>
                        </a:rPr>
                        <a:t>stretch</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表示将原图缩放到与</a:t>
                      </a:r>
                      <a:r>
                        <a:rPr lang="en-US" altLang="zh-CN" sz="1200" dirty="0">
                          <a:effectLst/>
                        </a:rPr>
                        <a:t>Image</a:t>
                      </a:r>
                      <a:r>
                        <a:rPr lang="zh-CN" altLang="en-US" sz="1200" dirty="0">
                          <a:effectLst/>
                        </a:rPr>
                        <a:t>大小一致。</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328859">
                <a:tc vMerge="1">
                  <a:txBody>
                    <a:bodyPr/>
                    <a:lstStyle/>
                    <a:p>
                      <a:endParaRPr lang="zh-CN"/>
                    </a:p>
                  </a:txBody>
                  <a:tcPr/>
                </a:tc>
                <a:tc vMerge="1">
                  <a:txBody>
                    <a:bodyPr/>
                    <a:lstStyle/>
                    <a:p>
                      <a:endParaRPr lang="zh-CN"/>
                    </a:p>
                  </a:txBody>
                  <a:tcPr/>
                </a:tc>
                <a:tc>
                  <a:txBody>
                    <a:bodyPr/>
                    <a:lstStyle/>
                    <a:p>
                      <a:pPr fontAlgn="base"/>
                      <a:r>
                        <a:rPr lang="en-US" sz="1200">
                          <a:effectLst/>
                        </a:rPr>
                        <a:t>center</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表示不缩放，按</a:t>
                      </a:r>
                      <a:r>
                        <a:rPr lang="en-US" altLang="zh-CN" sz="1200" dirty="0">
                          <a:effectLst/>
                        </a:rPr>
                        <a:t>Image</a:t>
                      </a:r>
                      <a:r>
                        <a:rPr lang="zh-CN" altLang="en-US" sz="1200" dirty="0">
                          <a:effectLst/>
                        </a:rPr>
                        <a:t>大小显示原图中间部分。</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328859">
                <a:tc vMerge="1">
                  <a:txBody>
                    <a:bodyPr/>
                    <a:lstStyle/>
                    <a:p>
                      <a:endParaRPr lang="zh-CN"/>
                    </a:p>
                  </a:txBody>
                  <a:tcPr/>
                </a:tc>
                <a:tc vMerge="1">
                  <a:txBody>
                    <a:bodyPr/>
                    <a:lstStyle/>
                    <a:p>
                      <a:endParaRPr lang="zh-CN"/>
                    </a:p>
                  </a:txBody>
                  <a:tcPr/>
                </a:tc>
                <a:tc>
                  <a:txBody>
                    <a:bodyPr/>
                    <a:lstStyle/>
                    <a:p>
                      <a:pPr fontAlgn="base"/>
                      <a:r>
                        <a:rPr lang="en-US" sz="1200" dirty="0">
                          <a:effectLst/>
                        </a:rPr>
                        <a:t>inside</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表示将原图按比例缩放到与</a:t>
                      </a:r>
                      <a:r>
                        <a:rPr lang="en-US" altLang="zh-CN" sz="1200" dirty="0">
                          <a:effectLst/>
                        </a:rPr>
                        <a:t>Image</a:t>
                      </a:r>
                      <a:r>
                        <a:rPr lang="zh-CN" altLang="en-US" sz="1200" dirty="0">
                          <a:effectLst/>
                        </a:rPr>
                        <a:t>相同或更小的尺寸，并居中显示。</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328859">
                <a:tc vMerge="1">
                  <a:txBody>
                    <a:bodyPr/>
                    <a:lstStyle/>
                    <a:p>
                      <a:endParaRPr lang="zh-CN"/>
                    </a:p>
                  </a:txBody>
                  <a:tcPr/>
                </a:tc>
                <a:tc vMerge="1">
                  <a:txBody>
                    <a:bodyPr/>
                    <a:lstStyle/>
                    <a:p>
                      <a:endParaRPr lang="zh-CN"/>
                    </a:p>
                  </a:txBody>
                  <a:tcPr/>
                </a:tc>
                <a:tc>
                  <a:txBody>
                    <a:bodyPr/>
                    <a:lstStyle/>
                    <a:p>
                      <a:pPr fontAlgn="base"/>
                      <a:r>
                        <a:rPr lang="en-US" sz="1200" dirty="0" err="1">
                          <a:effectLst/>
                        </a:rPr>
                        <a:t>clip_center</a:t>
                      </a:r>
                      <a:endParaRPr lang="en-US" sz="1200" dirty="0">
                        <a:effectLst/>
                      </a:endParaRP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表示将原图按比例缩放到与</a:t>
                      </a:r>
                      <a:r>
                        <a:rPr lang="en-US" altLang="zh-CN" sz="1200" dirty="0">
                          <a:effectLst/>
                        </a:rPr>
                        <a:t>Image</a:t>
                      </a:r>
                      <a:r>
                        <a:rPr lang="zh-CN" altLang="en-US" sz="1200" dirty="0">
                          <a:effectLst/>
                        </a:rPr>
                        <a:t>相同或更大的尺寸，并居中显示。</a:t>
                      </a:r>
                    </a:p>
                  </a:txBody>
                  <a:tcPr marL="33132" marR="33132" marT="27610" marB="276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4887" y="734616"/>
            <a:ext cx="10897614" cy="156845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创建Image</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在Project窗口，打开“entry &gt; src &gt; main &gt; resources &gt; base &gt; media”，拖动所需图片文件添加至media文件夹下，以“plant.JPG”为例。</a:t>
            </a:r>
          </a:p>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使用XML方式创建Image</a:t>
            </a:r>
          </a:p>
        </p:txBody>
      </p:sp>
      <p:pic>
        <p:nvPicPr>
          <p:cNvPr id="3" name="图片 2"/>
          <p:cNvPicPr>
            <a:picLocks noChangeAspect="1"/>
          </p:cNvPicPr>
          <p:nvPr/>
        </p:nvPicPr>
        <p:blipFill>
          <a:blip r:embed="rId3"/>
          <a:stretch>
            <a:fillRect/>
          </a:stretch>
        </p:blipFill>
        <p:spPr>
          <a:xfrm>
            <a:off x="1365885" y="2472055"/>
            <a:ext cx="4686300" cy="3524250"/>
          </a:xfrm>
          <a:prstGeom prst="rect">
            <a:avLst/>
          </a:prstGeom>
        </p:spPr>
      </p:pic>
      <p:pic>
        <p:nvPicPr>
          <p:cNvPr id="4" name="图片 3"/>
          <p:cNvPicPr>
            <a:picLocks noChangeAspect="1"/>
          </p:cNvPicPr>
          <p:nvPr/>
        </p:nvPicPr>
        <p:blipFill>
          <a:blip r:embed="rId4"/>
          <a:stretch>
            <a:fillRect/>
          </a:stretch>
        </p:blipFill>
        <p:spPr>
          <a:xfrm>
            <a:off x="7080250" y="2800985"/>
            <a:ext cx="4162425" cy="28670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087860" cy="6132830"/>
          </a:xfrm>
        </p:spPr>
        <p:txBody>
          <a:bodyPr>
            <a:normAutofit fontScale="57500" lnSpcReduction="10000"/>
          </a:bodyPr>
          <a:lstStyle/>
          <a:p>
            <a:pPr marL="0" indent="0">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使用Image</a:t>
            </a:r>
          </a:p>
          <a:p>
            <a:r>
              <a:rPr lang="zh-CN" altLang="en-US">
                <a:latin typeface="微软雅黑" panose="020B0503020204020204" pitchFamily="34" charset="-122"/>
                <a:ea typeface="微软雅黑" panose="020B0503020204020204" pitchFamily="34" charset="-122"/>
                <a:cs typeface="微软雅黑" panose="020B0503020204020204" pitchFamily="34" charset="-122"/>
              </a:rPr>
              <a:t>设置透明度（设置透明度为0.5的效果）</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设置缩放系数（设置X轴和Y轴缩放为0.5的效果）</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设置缩放方式</a:t>
            </a:r>
          </a:p>
          <a:p>
            <a:r>
              <a:rPr lang="zh-CN" altLang="en-US">
                <a:latin typeface="微软雅黑" panose="020B0503020204020204" pitchFamily="34" charset="-122"/>
                <a:ea typeface="微软雅黑" panose="020B0503020204020204" pitchFamily="34" charset="-122"/>
                <a:cs typeface="微软雅黑" panose="020B0503020204020204" pitchFamily="34" charset="-122"/>
              </a:rPr>
              <a:t>当图片尺寸与Image尺寸不同时，可以根据不同的缩放方式来对图片进行缩放，如设置Image的宽高为200vp。</a:t>
            </a:r>
          </a:p>
          <a:p>
            <a:r>
              <a:rPr lang="zh-CN" altLang="en-US">
                <a:latin typeface="微软雅黑" panose="020B0503020204020204" pitchFamily="34" charset="-122"/>
                <a:ea typeface="微软雅黑" panose="020B0503020204020204" pitchFamily="34" charset="-122"/>
                <a:cs typeface="微软雅黑" panose="020B0503020204020204" pitchFamily="34" charset="-122"/>
              </a:rPr>
              <a:t>以按比例缩小居中显示为例，设置ohos:scale_mode="zoom_center"。</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设置裁剪对齐方式</a:t>
            </a:r>
          </a:p>
          <a:p>
            <a:r>
              <a:rPr lang="zh-CN" altLang="en-US">
                <a:latin typeface="微软雅黑" panose="020B0503020204020204" pitchFamily="34" charset="-122"/>
                <a:ea typeface="微软雅黑" panose="020B0503020204020204" pitchFamily="34" charset="-122"/>
                <a:cs typeface="微软雅黑" panose="020B0503020204020204" pitchFamily="34" charset="-122"/>
              </a:rPr>
              <a:t>当Image组件设定的尺寸小于图片实际尺寸时，可以对图片进行裁剪。</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以Image组件宽高200vp为例（演示图片实际尺寸为416*218）,设置左对齐clip_alignment=“left”</a:t>
            </a:r>
          </a:p>
        </p:txBody>
      </p:sp>
      <p:pic>
        <p:nvPicPr>
          <p:cNvPr id="4" name="图片 3"/>
          <p:cNvPicPr>
            <a:picLocks noChangeAspect="1"/>
          </p:cNvPicPr>
          <p:nvPr/>
        </p:nvPicPr>
        <p:blipFill>
          <a:blip r:embed="rId2"/>
          <a:stretch>
            <a:fillRect/>
          </a:stretch>
        </p:blipFill>
        <p:spPr>
          <a:xfrm>
            <a:off x="8945880" y="725170"/>
            <a:ext cx="3021330" cy="6034405"/>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84281" y="320113"/>
            <a:ext cx="6798187"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第</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节：</a:t>
            </a:r>
            <a:r>
              <a:rPr lang="zh-CN" altLang="en-US" sz="2200" b="1" dirty="0">
                <a:latin typeface="微软雅黑" panose="020B0503020204020204" pitchFamily="34" charset="-122"/>
                <a:ea typeface="微软雅黑" panose="020B0503020204020204" pitchFamily="34" charset="-122"/>
                <a:sym typeface="+mn-ea"/>
              </a:rPr>
              <a:t>鸿蒙</a:t>
            </a:r>
            <a:r>
              <a:rPr lang="en-US" altLang="zh-CN" sz="2200" b="1" dirty="0">
                <a:latin typeface="微软雅黑" panose="020B0503020204020204" pitchFamily="34" charset="-122"/>
                <a:ea typeface="微软雅黑" panose="020B0503020204020204" pitchFamily="34" charset="-122"/>
                <a:sym typeface="+mn-ea"/>
              </a:rPr>
              <a:t>UI</a:t>
            </a:r>
            <a:r>
              <a:rPr lang="zh-CN" altLang="en-US" sz="2200" b="1" dirty="0">
                <a:latin typeface="微软雅黑" panose="020B0503020204020204" pitchFamily="34" charset="-122"/>
                <a:ea typeface="微软雅黑" panose="020B0503020204020204" pitchFamily="34" charset="-122"/>
                <a:sym typeface="+mn-ea"/>
              </a:rPr>
              <a:t>框架概述</a:t>
            </a:r>
            <a:endParaRPr lang="zh-CN" altLang="zh-CN" sz="2200" b="1" dirty="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838200" y="1610360"/>
            <a:ext cx="8418195" cy="1289905"/>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框架</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：鸿蒙提供的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框架</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的核心内容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30" y="782955"/>
            <a:ext cx="1212977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使用代码创建Image</a:t>
            </a:r>
          </a:p>
        </p:txBody>
      </p:sp>
      <p:pic>
        <p:nvPicPr>
          <p:cNvPr id="4" name="图片 3"/>
          <p:cNvPicPr>
            <a:picLocks noChangeAspect="1"/>
          </p:cNvPicPr>
          <p:nvPr/>
        </p:nvPicPr>
        <p:blipFill>
          <a:blip r:embed="rId2"/>
          <a:stretch>
            <a:fillRect/>
          </a:stretch>
        </p:blipFill>
        <p:spPr>
          <a:xfrm>
            <a:off x="685800" y="1436370"/>
            <a:ext cx="6391275" cy="4886325"/>
          </a:xfrm>
          <a:prstGeom prst="rect">
            <a:avLst/>
          </a:prstGeom>
        </p:spPr>
      </p:pic>
      <p:pic>
        <p:nvPicPr>
          <p:cNvPr id="5" name="图片 4"/>
          <p:cNvPicPr>
            <a:picLocks noChangeAspect="1"/>
          </p:cNvPicPr>
          <p:nvPr/>
        </p:nvPicPr>
        <p:blipFill>
          <a:blip r:embed="rId3"/>
          <a:stretch>
            <a:fillRect/>
          </a:stretch>
        </p:blipFill>
        <p:spPr>
          <a:xfrm>
            <a:off x="7542530" y="2239645"/>
            <a:ext cx="4371975" cy="2781300"/>
          </a:xfrm>
          <a:prstGeom prst="rect">
            <a:avLst/>
          </a:prstGeom>
        </p:spPr>
      </p:pic>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2512" y="205178"/>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3-7</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ProgressBar</a:t>
            </a:r>
          </a:p>
        </p:txBody>
      </p:sp>
      <p:sp>
        <p:nvSpPr>
          <p:cNvPr id="8" name="文本框 7"/>
          <p:cNvSpPr txBox="1"/>
          <p:nvPr/>
        </p:nvSpPr>
        <p:spPr>
          <a:xfrm>
            <a:off x="647782" y="1027986"/>
            <a:ext cx="10897614" cy="82994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ProgressBar</a:t>
            </a:r>
            <a:r>
              <a:rPr lang="zh-CN" altLang="en-US" sz="1600" dirty="0">
                <a:latin typeface="微软雅黑" panose="020B0503020204020204" pitchFamily="34" charset="-122"/>
                <a:ea typeface="微软雅黑" panose="020B0503020204020204" pitchFamily="34" charset="-122"/>
                <a:sym typeface="+mn-ea"/>
              </a:rPr>
              <a:t>用于显示内容或操作的进度。共有</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属性继承自</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a:t>
            </a:r>
          </a:p>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ProgressBar</a:t>
            </a:r>
            <a:r>
              <a:rPr lang="zh-CN" altLang="en-US" sz="1600" dirty="0">
                <a:latin typeface="微软雅黑" panose="020B0503020204020204" pitchFamily="34" charset="-122"/>
                <a:ea typeface="微软雅黑" panose="020B0503020204020204" pitchFamily="34" charset="-122"/>
                <a:sym typeface="+mn-ea"/>
              </a:rPr>
              <a:t>常用的</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属性：</a:t>
            </a:r>
          </a:p>
        </p:txBody>
      </p:sp>
      <p:graphicFrame>
        <p:nvGraphicFramePr>
          <p:cNvPr id="2" name="表格 1"/>
          <p:cNvGraphicFramePr>
            <a:graphicFrameLocks noGrp="1"/>
          </p:cNvGraphicFramePr>
          <p:nvPr/>
        </p:nvGraphicFramePr>
        <p:xfrm>
          <a:off x="1011381" y="2288327"/>
          <a:ext cx="10169237" cy="3936983"/>
        </p:xfrm>
        <a:graphic>
          <a:graphicData uri="http://schemas.openxmlformats.org/drawingml/2006/table">
            <a:tbl>
              <a:tblPr/>
              <a:tblGrid>
                <a:gridCol w="2184846"/>
                <a:gridCol w="1837591"/>
                <a:gridCol w="2397447"/>
                <a:gridCol w="3749353"/>
              </a:tblGrid>
              <a:tr h="253978">
                <a:tc>
                  <a:txBody>
                    <a:bodyPr/>
                    <a:lstStyle/>
                    <a:p>
                      <a:pPr algn="ctr" fontAlgn="base" latinLnBrk="0"/>
                      <a:r>
                        <a:rPr lang="zh-CN" altLang="en-US" sz="1200" b="1" dirty="0">
                          <a:effectLst/>
                        </a:rPr>
                        <a:t>属性名称</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ctr" fontAlgn="base" latinLnBrk="0"/>
                      <a:r>
                        <a:rPr lang="zh-CN" altLang="en-US" sz="1200" b="1" dirty="0">
                          <a:effectLst/>
                        </a:rPr>
                        <a:t>中文描述</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ctr" fontAlgn="base" latinLnBrk="0"/>
                      <a:r>
                        <a:rPr lang="zh-CN" altLang="en-US" sz="1200" b="1" dirty="0">
                          <a:effectLst/>
                        </a:rPr>
                        <a:t>取值</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c>
                  <a:txBody>
                    <a:bodyPr/>
                    <a:lstStyle/>
                    <a:p>
                      <a:pPr algn="ctr" fontAlgn="base" latinLnBrk="0"/>
                      <a:r>
                        <a:rPr lang="zh-CN" altLang="en-US" sz="1200" b="1" dirty="0">
                          <a:effectLst/>
                        </a:rPr>
                        <a:t>取值说明</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lumMod val="40000"/>
                        <a:lumOff val="60000"/>
                      </a:schemeClr>
                    </a:solidFill>
                  </a:tcPr>
                </a:tc>
              </a:tr>
              <a:tr h="253978">
                <a:tc>
                  <a:txBody>
                    <a:bodyPr/>
                    <a:lstStyle/>
                    <a:p>
                      <a:pPr fontAlgn="base"/>
                      <a:r>
                        <a:rPr lang="en-US" sz="1200" dirty="0">
                          <a:effectLst/>
                        </a:rPr>
                        <a:t>max</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最大值</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a:effectLst/>
                        </a:rPr>
                        <a:t>integer</a:t>
                      </a:r>
                      <a:r>
                        <a:rPr lang="zh-CN" altLang="en-US" sz="1200" dirty="0">
                          <a:effectLst/>
                        </a:rPr>
                        <a:t>类型</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可以直接设置整型数值，也可以引用</a:t>
                      </a:r>
                      <a:r>
                        <a:rPr lang="en-US" altLang="zh-CN" sz="1200" dirty="0">
                          <a:effectLst/>
                        </a:rPr>
                        <a:t>integer</a:t>
                      </a:r>
                      <a:r>
                        <a:rPr lang="zh-CN" altLang="en-US" sz="1200" dirty="0">
                          <a:effectLst/>
                        </a:rPr>
                        <a:t>资源。</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3978">
                <a:tc>
                  <a:txBody>
                    <a:bodyPr/>
                    <a:lstStyle/>
                    <a:p>
                      <a:pPr fontAlgn="base"/>
                      <a:r>
                        <a:rPr lang="en-US" sz="1200" dirty="0">
                          <a:effectLst/>
                        </a:rPr>
                        <a:t>min</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最小值</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a:effectLst/>
                        </a:rPr>
                        <a:t>integer</a:t>
                      </a:r>
                      <a:r>
                        <a:rPr lang="zh-CN" altLang="en-US" sz="1200" dirty="0">
                          <a:effectLst/>
                        </a:rPr>
                        <a:t>类型</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可以直接设置整型数值，也可以引用</a:t>
                      </a:r>
                      <a:r>
                        <a:rPr lang="en-US" altLang="zh-CN" sz="1200" dirty="0">
                          <a:effectLst/>
                        </a:rPr>
                        <a:t>integer</a:t>
                      </a:r>
                      <a:r>
                        <a:rPr lang="zh-CN" altLang="en-US" sz="1200" dirty="0">
                          <a:effectLst/>
                        </a:rPr>
                        <a:t>资源。</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3978">
                <a:tc rowSpan="2">
                  <a:txBody>
                    <a:bodyPr/>
                    <a:lstStyle/>
                    <a:p>
                      <a:pPr fontAlgn="base"/>
                      <a:r>
                        <a:rPr lang="en-US" sz="1200" dirty="0">
                          <a:effectLst/>
                        </a:rPr>
                        <a:t>orientation</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rowSpan="2">
                  <a:txBody>
                    <a:bodyPr/>
                    <a:lstStyle/>
                    <a:p>
                      <a:pPr fontAlgn="base"/>
                      <a:r>
                        <a:rPr lang="zh-CN" altLang="en-US" sz="1200" dirty="0">
                          <a:effectLst/>
                        </a:rPr>
                        <a:t>排列方向</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a:effectLst/>
                        </a:rPr>
                        <a:t>horizontal</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a:t>
                      </a:r>
                      <a:r>
                        <a:rPr lang="en-US" sz="1200" dirty="0">
                          <a:effectLst/>
                        </a:rPr>
                        <a:t>ProgressBar</a:t>
                      </a:r>
                      <a:r>
                        <a:rPr lang="zh-CN" altLang="en-US" sz="1200" dirty="0">
                          <a:effectLst/>
                        </a:rPr>
                        <a:t>水平显示。</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3978">
                <a:tc vMerge="1">
                  <a:txBody>
                    <a:bodyPr/>
                    <a:lstStyle/>
                    <a:p>
                      <a:endParaRPr lang="zh-CN"/>
                    </a:p>
                  </a:txBody>
                  <a:tcPr/>
                </a:tc>
                <a:tc vMerge="1">
                  <a:txBody>
                    <a:bodyPr/>
                    <a:lstStyle/>
                    <a:p>
                      <a:endParaRPr lang="zh-CN"/>
                    </a:p>
                  </a:txBody>
                  <a:tcPr/>
                </a:tc>
                <a:tc>
                  <a:txBody>
                    <a:bodyPr/>
                    <a:lstStyle/>
                    <a:p>
                      <a:pPr fontAlgn="base"/>
                      <a:r>
                        <a:rPr lang="en-US" sz="1200" dirty="0">
                          <a:effectLst/>
                        </a:rPr>
                        <a:t>vertical</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a:t>
                      </a:r>
                      <a:r>
                        <a:rPr lang="en-US" sz="1200" dirty="0">
                          <a:effectLst/>
                        </a:rPr>
                        <a:t>ProgressBar</a:t>
                      </a:r>
                      <a:r>
                        <a:rPr lang="zh-CN" altLang="en-US" sz="1200" dirty="0">
                          <a:effectLst/>
                        </a:rPr>
                        <a:t>垂直显示。</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3978">
                <a:tc>
                  <a:txBody>
                    <a:bodyPr/>
                    <a:lstStyle/>
                    <a:p>
                      <a:pPr fontAlgn="base"/>
                      <a:r>
                        <a:rPr lang="en-US" sz="1200">
                          <a:effectLst/>
                        </a:rPr>
                        <a:t>progress</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a:effectLst/>
                        </a:rPr>
                        <a:t>当前进度</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a:effectLst/>
                        </a:rPr>
                        <a:t>integer</a:t>
                      </a:r>
                      <a:r>
                        <a:rPr lang="zh-CN" altLang="en-US" sz="1200">
                          <a:effectLst/>
                        </a:rPr>
                        <a:t>类型</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可以直接设置整型数值，也可以引用</a:t>
                      </a:r>
                      <a:r>
                        <a:rPr lang="en-US" altLang="zh-CN" sz="1200" dirty="0">
                          <a:effectLst/>
                        </a:rPr>
                        <a:t>integer</a:t>
                      </a:r>
                      <a:r>
                        <a:rPr lang="zh-CN" altLang="en-US" sz="1200" dirty="0">
                          <a:effectLst/>
                        </a:rPr>
                        <a:t>资源。</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482623">
                <a:tc>
                  <a:txBody>
                    <a:bodyPr/>
                    <a:lstStyle/>
                    <a:p>
                      <a:pPr fontAlgn="base"/>
                      <a:r>
                        <a:rPr lang="en-US" sz="1200" dirty="0" err="1">
                          <a:effectLst/>
                        </a:rPr>
                        <a:t>background_instruct_element</a:t>
                      </a:r>
                      <a:endParaRPr lang="en-US" sz="1200" dirty="0">
                        <a:effectLst/>
                      </a:endParaRP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a:effectLst/>
                        </a:rPr>
                        <a:t>背景</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a:effectLst/>
                        </a:rPr>
                        <a:t>Element</a:t>
                      </a:r>
                      <a:r>
                        <a:rPr lang="zh-CN" altLang="en-US" sz="1200" dirty="0">
                          <a:effectLst/>
                        </a:rPr>
                        <a:t>类型</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可直接配置色值，也可引用</a:t>
                      </a:r>
                      <a:r>
                        <a:rPr lang="en-US" sz="1200" dirty="0">
                          <a:effectLst/>
                        </a:rPr>
                        <a:t>color</a:t>
                      </a:r>
                      <a:r>
                        <a:rPr lang="zh-CN" altLang="en-US" sz="1200" dirty="0">
                          <a:effectLst/>
                        </a:rPr>
                        <a:t>资源或引用</a:t>
                      </a:r>
                      <a:r>
                        <a:rPr lang="en-US" sz="1200" dirty="0">
                          <a:effectLst/>
                        </a:rPr>
                        <a:t>media/graphic</a:t>
                      </a:r>
                      <a:r>
                        <a:rPr lang="zh-CN" altLang="en-US" sz="1200" dirty="0">
                          <a:effectLst/>
                        </a:rPr>
                        <a:t>下的图片资源。</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711268">
                <a:tc>
                  <a:txBody>
                    <a:bodyPr/>
                    <a:lstStyle/>
                    <a:p>
                      <a:pPr fontAlgn="base"/>
                      <a:r>
                        <a:rPr lang="en-US" sz="1200">
                          <a:effectLst/>
                        </a:rPr>
                        <a:t>progress_width</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a:effectLst/>
                        </a:rPr>
                        <a:t>进度条宽度</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a:effectLst/>
                        </a:rPr>
                        <a:t>float</a:t>
                      </a:r>
                      <a:r>
                        <a:rPr lang="zh-CN" altLang="en-US" sz="1200" dirty="0">
                          <a:effectLst/>
                        </a:rPr>
                        <a:t>类型</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表示尺寸的</a:t>
                      </a:r>
                      <a:r>
                        <a:rPr lang="en-US" altLang="zh-CN" sz="1200" dirty="0">
                          <a:effectLst/>
                        </a:rPr>
                        <a:t>float</a:t>
                      </a:r>
                      <a:r>
                        <a:rPr lang="zh-CN" altLang="en-US" sz="1200" dirty="0">
                          <a:effectLst/>
                        </a:rPr>
                        <a:t>类型。</a:t>
                      </a:r>
                    </a:p>
                    <a:p>
                      <a:pPr fontAlgn="base"/>
                      <a:r>
                        <a:rPr lang="zh-CN" altLang="en-US" sz="1200" dirty="0">
                          <a:effectLst/>
                        </a:rPr>
                        <a:t>可以是浮点数值，其默认单位为</a:t>
                      </a:r>
                      <a:r>
                        <a:rPr lang="en-US" altLang="zh-CN" sz="1200" dirty="0" err="1">
                          <a:effectLst/>
                        </a:rPr>
                        <a:t>px</a:t>
                      </a:r>
                      <a:r>
                        <a:rPr lang="zh-CN" altLang="en-US" sz="1200" dirty="0">
                          <a:effectLst/>
                        </a:rPr>
                        <a:t>；也可以是带</a:t>
                      </a:r>
                      <a:r>
                        <a:rPr lang="en-US" altLang="zh-CN" sz="1200" dirty="0" err="1">
                          <a:effectLst/>
                        </a:rPr>
                        <a:t>px</a:t>
                      </a:r>
                      <a:r>
                        <a:rPr lang="en-US" altLang="zh-CN" sz="1200" dirty="0">
                          <a:effectLst/>
                        </a:rPr>
                        <a:t>/</a:t>
                      </a:r>
                      <a:r>
                        <a:rPr lang="en-US" altLang="zh-CN" sz="1200" dirty="0" err="1">
                          <a:effectLst/>
                        </a:rPr>
                        <a:t>vp</a:t>
                      </a:r>
                      <a:r>
                        <a:rPr lang="en-US" altLang="zh-CN" sz="1200" dirty="0">
                          <a:effectLst/>
                        </a:rPr>
                        <a:t>/</a:t>
                      </a:r>
                      <a:r>
                        <a:rPr lang="en-US" altLang="zh-CN" sz="1200" dirty="0" err="1">
                          <a:effectLst/>
                        </a:rPr>
                        <a:t>fp</a:t>
                      </a:r>
                      <a:r>
                        <a:rPr lang="zh-CN" altLang="en-US" sz="1200" dirty="0">
                          <a:effectLst/>
                        </a:rPr>
                        <a:t>单位的浮点数值；也可以引用</a:t>
                      </a:r>
                      <a:r>
                        <a:rPr lang="en-US" altLang="zh-CN" sz="1200" dirty="0">
                          <a:effectLst/>
                        </a:rPr>
                        <a:t>float</a:t>
                      </a:r>
                      <a:r>
                        <a:rPr lang="zh-CN" altLang="en-US" sz="1200" dirty="0">
                          <a:effectLst/>
                        </a:rPr>
                        <a:t>资源。</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253978">
                <a:tc>
                  <a:txBody>
                    <a:bodyPr/>
                    <a:lstStyle/>
                    <a:p>
                      <a:pPr fontAlgn="base"/>
                      <a:r>
                        <a:rPr lang="en-US" sz="1200">
                          <a:effectLst/>
                        </a:rPr>
                        <a:t>progress_color</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a:effectLst/>
                        </a:rPr>
                        <a:t>进度条颜色</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a:effectLst/>
                        </a:rPr>
                        <a:t>color</a:t>
                      </a:r>
                      <a:r>
                        <a:rPr lang="zh-CN" altLang="en-US" sz="1200" dirty="0">
                          <a:effectLst/>
                        </a:rPr>
                        <a:t>类型</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可以直接设置色值，也可以引用</a:t>
                      </a:r>
                      <a:r>
                        <a:rPr lang="en-US" altLang="zh-CN" sz="1200" dirty="0">
                          <a:effectLst/>
                        </a:rPr>
                        <a:t>color</a:t>
                      </a:r>
                      <a:r>
                        <a:rPr lang="zh-CN" altLang="en-US" sz="1200" dirty="0">
                          <a:effectLst/>
                        </a:rPr>
                        <a:t>资源。</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482623">
                <a:tc>
                  <a:txBody>
                    <a:bodyPr/>
                    <a:lstStyle/>
                    <a:p>
                      <a:pPr fontAlgn="base"/>
                      <a:r>
                        <a:rPr lang="en-US" sz="1200">
                          <a:effectLst/>
                        </a:rPr>
                        <a:t>progress_element</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a:effectLst/>
                        </a:rPr>
                        <a:t>进度条背景</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a:effectLst/>
                        </a:rPr>
                        <a:t>Element</a:t>
                      </a:r>
                      <a:r>
                        <a:rPr lang="zh-CN" altLang="en-US" sz="1200" dirty="0">
                          <a:effectLst/>
                        </a:rPr>
                        <a:t>类型</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可直接配置色值，也可引用</a:t>
                      </a:r>
                      <a:r>
                        <a:rPr lang="en-US" sz="1200" dirty="0">
                          <a:effectLst/>
                        </a:rPr>
                        <a:t>color</a:t>
                      </a:r>
                      <a:r>
                        <a:rPr lang="zh-CN" altLang="en-US" sz="1200" dirty="0">
                          <a:effectLst/>
                        </a:rPr>
                        <a:t>资源或引用</a:t>
                      </a:r>
                      <a:r>
                        <a:rPr lang="en-US" sz="1200" dirty="0">
                          <a:effectLst/>
                        </a:rPr>
                        <a:t>media/graphic</a:t>
                      </a:r>
                      <a:r>
                        <a:rPr lang="zh-CN" altLang="en-US" sz="1200" dirty="0">
                          <a:effectLst/>
                        </a:rPr>
                        <a:t>下的图片资源。</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r h="482623">
                <a:tc>
                  <a:txBody>
                    <a:bodyPr/>
                    <a:lstStyle/>
                    <a:p>
                      <a:pPr fontAlgn="base"/>
                      <a:r>
                        <a:rPr lang="en-US" sz="1200">
                          <a:effectLst/>
                        </a:rPr>
                        <a:t>progress_hint_text</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a:effectLst/>
                        </a:rPr>
                        <a:t>进度提示文本</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en-US" sz="1200" dirty="0">
                          <a:effectLst/>
                        </a:rPr>
                        <a:t>string</a:t>
                      </a:r>
                      <a:r>
                        <a:rPr lang="zh-CN" altLang="en-US" sz="1200" dirty="0">
                          <a:effectLst/>
                        </a:rPr>
                        <a:t>类型</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fontAlgn="base"/>
                      <a:r>
                        <a:rPr lang="zh-CN" altLang="en-US" sz="1200" dirty="0">
                          <a:effectLst/>
                        </a:rPr>
                        <a:t>可以直接设置文本字串，也可以引用</a:t>
                      </a:r>
                      <a:r>
                        <a:rPr lang="en-US" sz="1200" dirty="0">
                          <a:effectLst/>
                        </a:rPr>
                        <a:t>string</a:t>
                      </a:r>
                      <a:r>
                        <a:rPr lang="zh-CN" altLang="en-US" sz="1200" dirty="0">
                          <a:effectLst/>
                        </a:rPr>
                        <a:t>资源（推荐使用）。</a:t>
                      </a:r>
                    </a:p>
                  </a:txBody>
                  <a:tcPr marL="12157" marR="12157" marT="10131" marB="1013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87102" y="807641"/>
            <a:ext cx="10897614" cy="46037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创建ProgressBar</a:t>
            </a:r>
            <a:r>
              <a:rPr lang="zh-CN" altLang="en-US" sz="1600" dirty="0">
                <a:latin typeface="微软雅黑" panose="020B0503020204020204" pitchFamily="34" charset="-122"/>
                <a:ea typeface="微软雅黑" panose="020B0503020204020204" pitchFamily="34" charset="-122"/>
                <a:sym typeface="+mn-ea"/>
              </a:rPr>
              <a:t>：</a:t>
            </a:r>
          </a:p>
        </p:txBody>
      </p:sp>
      <p:pic>
        <p:nvPicPr>
          <p:cNvPr id="2" name="图片 1"/>
          <p:cNvPicPr>
            <a:picLocks noChangeAspect="1"/>
          </p:cNvPicPr>
          <p:nvPr/>
        </p:nvPicPr>
        <p:blipFill>
          <a:blip r:embed="rId3"/>
          <a:stretch>
            <a:fillRect/>
          </a:stretch>
        </p:blipFill>
        <p:spPr>
          <a:xfrm>
            <a:off x="775970" y="1601470"/>
            <a:ext cx="4695825" cy="4076700"/>
          </a:xfrm>
          <a:prstGeom prst="rect">
            <a:avLst/>
          </a:prstGeom>
        </p:spPr>
      </p:pic>
      <p:pic>
        <p:nvPicPr>
          <p:cNvPr id="4" name="图片 3"/>
          <p:cNvPicPr>
            <a:picLocks noChangeAspect="1"/>
          </p:cNvPicPr>
          <p:nvPr/>
        </p:nvPicPr>
        <p:blipFill>
          <a:blip r:embed="rId4"/>
          <a:stretch>
            <a:fillRect/>
          </a:stretch>
        </p:blipFill>
        <p:spPr>
          <a:xfrm>
            <a:off x="6405880" y="2051050"/>
            <a:ext cx="4095750" cy="22764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355" y="850265"/>
            <a:ext cx="11875770" cy="4770755"/>
          </a:xfrm>
        </p:spPr>
        <p:txBody>
          <a:bodyPr/>
          <a:lstStyle/>
          <a:p>
            <a:pPr marL="0" inden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设置ProgressBar</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设置ProgressBar的方向，进度及最值，最大值和最小值，进度颜色，底色，分割线，提示文字</a:t>
            </a:r>
          </a:p>
        </p:txBody>
      </p:sp>
      <p:pic>
        <p:nvPicPr>
          <p:cNvPr id="4" name="图片 3"/>
          <p:cNvPicPr>
            <a:picLocks noChangeAspect="1"/>
          </p:cNvPicPr>
          <p:nvPr/>
        </p:nvPicPr>
        <p:blipFill>
          <a:blip r:embed="rId2"/>
          <a:stretch>
            <a:fillRect/>
          </a:stretch>
        </p:blipFill>
        <p:spPr>
          <a:xfrm>
            <a:off x="892175" y="1999615"/>
            <a:ext cx="5038725" cy="4650740"/>
          </a:xfrm>
          <a:prstGeom prst="rect">
            <a:avLst/>
          </a:prstGeom>
        </p:spPr>
      </p:pic>
      <p:pic>
        <p:nvPicPr>
          <p:cNvPr id="5" name="图片 4"/>
          <p:cNvPicPr>
            <a:picLocks noChangeAspect="1"/>
          </p:cNvPicPr>
          <p:nvPr/>
        </p:nvPicPr>
        <p:blipFill>
          <a:blip r:embed="rId3"/>
          <a:stretch>
            <a:fillRect/>
          </a:stretch>
        </p:blipFill>
        <p:spPr>
          <a:xfrm>
            <a:off x="7444105" y="1999615"/>
            <a:ext cx="3590925" cy="4476115"/>
          </a:xfrm>
          <a:prstGeom prst="rect">
            <a:avLst/>
          </a:prstGeom>
        </p:spPr>
      </p:pic>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2987" y="281378"/>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3-8</a:t>
            </a:r>
            <a:r>
              <a:rPr lang="zh-CN" altLang="en-US" sz="2200" b="1"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sym typeface="+mn-ea"/>
              </a:rPr>
              <a:t>RoundProgressBar</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526497" y="1191816"/>
            <a:ext cx="10897614" cy="418191"/>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RoundProgressBar</a:t>
            </a:r>
            <a:r>
              <a:rPr lang="zh-CN" altLang="en-US" sz="1600" dirty="0">
                <a:latin typeface="微软雅黑" panose="020B0503020204020204" pitchFamily="34" charset="-122"/>
                <a:ea typeface="微软雅黑" panose="020B0503020204020204" pitchFamily="34" charset="-122"/>
                <a:sym typeface="+mn-ea"/>
              </a:rPr>
              <a:t>继承自</a:t>
            </a:r>
            <a:r>
              <a:rPr lang="en-US" altLang="zh-CN" sz="1600" dirty="0">
                <a:latin typeface="微软雅黑" panose="020B0503020204020204" pitchFamily="34" charset="-122"/>
                <a:ea typeface="微软雅黑" panose="020B0503020204020204" pitchFamily="34" charset="-122"/>
                <a:sym typeface="+mn-ea"/>
              </a:rPr>
              <a:t>ProgressBar</a:t>
            </a:r>
            <a:r>
              <a:rPr lang="zh-CN" altLang="en-US" sz="1600" dirty="0">
                <a:latin typeface="微软雅黑" panose="020B0503020204020204" pitchFamily="34" charset="-122"/>
                <a:ea typeface="微软雅黑" panose="020B0503020204020204" pitchFamily="34" charset="-122"/>
                <a:sym typeface="+mn-ea"/>
              </a:rPr>
              <a:t>，拥有</a:t>
            </a:r>
            <a:r>
              <a:rPr lang="en-US" altLang="zh-CN" sz="1600" dirty="0">
                <a:latin typeface="微软雅黑" panose="020B0503020204020204" pitchFamily="34" charset="-122"/>
                <a:ea typeface="微软雅黑" panose="020B0503020204020204" pitchFamily="34" charset="-122"/>
                <a:sym typeface="+mn-ea"/>
              </a:rPr>
              <a:t>ProgressBar</a:t>
            </a:r>
            <a:r>
              <a:rPr lang="zh-CN" altLang="en-US" sz="1600" dirty="0">
                <a:latin typeface="微软雅黑" panose="020B0503020204020204" pitchFamily="34" charset="-122"/>
                <a:ea typeface="微软雅黑" panose="020B0503020204020204" pitchFamily="34" charset="-122"/>
                <a:sym typeface="+mn-ea"/>
              </a:rPr>
              <a:t>的属性，用于显示环形进度。</a:t>
            </a:r>
            <a:endParaRPr lang="en-US" altLang="zh-CN" sz="1600" dirty="0">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a:graphicFrameLocks noGrp="1"/>
          </p:cNvGraphicFramePr>
          <p:nvPr/>
        </p:nvGraphicFramePr>
        <p:xfrm>
          <a:off x="1051409" y="1917937"/>
          <a:ext cx="7723136" cy="1120140"/>
        </p:xfrm>
        <a:graphic>
          <a:graphicData uri="http://schemas.openxmlformats.org/drawingml/2006/table">
            <a:tbl>
              <a:tblPr/>
              <a:tblGrid>
                <a:gridCol w="1072955"/>
                <a:gridCol w="2041236"/>
                <a:gridCol w="1099127"/>
                <a:gridCol w="3509818"/>
              </a:tblGrid>
              <a:tr h="0">
                <a:tc>
                  <a:txBody>
                    <a:bodyPr/>
                    <a:lstStyle/>
                    <a:p>
                      <a:pPr algn="l" fontAlgn="base" latinLnBrk="0"/>
                      <a:r>
                        <a:rPr lang="zh-CN" altLang="en-US" sz="1200" b="1" dirty="0">
                          <a:effectLst/>
                        </a:rPr>
                        <a:t>属性名称</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中文描述</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200" b="1" dirty="0">
                          <a:effectLst/>
                        </a:rPr>
                        <a:t>取值说明</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r>
              <a:tr h="294816">
                <a:tc>
                  <a:txBody>
                    <a:bodyPr/>
                    <a:lstStyle/>
                    <a:p>
                      <a:pPr fontAlgn="base"/>
                      <a:r>
                        <a:rPr lang="en-US" sz="1200" dirty="0" err="1">
                          <a:effectLst/>
                        </a:rPr>
                        <a:t>start_angle</a:t>
                      </a:r>
                      <a:endParaRPr lang="en-US" sz="1200" dirty="0">
                        <a:effectLst/>
                      </a:endParaRP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dirty="0">
                          <a:effectLst/>
                        </a:rPr>
                        <a:t>圆形进度条的起始角度</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en-US" sz="1200" dirty="0">
                          <a:effectLst/>
                        </a:rPr>
                        <a:t>float</a:t>
                      </a:r>
                      <a:r>
                        <a:rPr lang="zh-CN" altLang="en-US" sz="1200" dirty="0">
                          <a:effectLst/>
                        </a:rPr>
                        <a:t>类型</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dirty="0">
                          <a:effectLst/>
                        </a:rPr>
                        <a:t>可以直接设置浮点数值，也可以引用</a:t>
                      </a:r>
                      <a:r>
                        <a:rPr lang="en-US" altLang="zh-CN" sz="1200" dirty="0">
                          <a:effectLst/>
                        </a:rPr>
                        <a:t>float</a:t>
                      </a:r>
                      <a:r>
                        <a:rPr lang="zh-CN" altLang="en-US" sz="1200" dirty="0">
                          <a:effectLst/>
                        </a:rPr>
                        <a:t>资源。</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r h="294816">
                <a:tc>
                  <a:txBody>
                    <a:bodyPr/>
                    <a:lstStyle/>
                    <a:p>
                      <a:pPr fontAlgn="base"/>
                      <a:r>
                        <a:rPr lang="en-US" sz="1200">
                          <a:effectLst/>
                        </a:rPr>
                        <a:t>max_angle</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a:effectLst/>
                        </a:rPr>
                        <a:t>圆形进度条的最大角度</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en-US" sz="1200" dirty="0">
                          <a:effectLst/>
                        </a:rPr>
                        <a:t>float</a:t>
                      </a:r>
                      <a:r>
                        <a:rPr lang="zh-CN" altLang="en-US" sz="1200" dirty="0">
                          <a:effectLst/>
                        </a:rPr>
                        <a:t>类型</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200" dirty="0">
                          <a:effectLst/>
                        </a:rPr>
                        <a:t>可以直接设置浮点数值，也可以引用</a:t>
                      </a:r>
                      <a:r>
                        <a:rPr lang="en-US" altLang="zh-CN" sz="1200" dirty="0">
                          <a:effectLst/>
                        </a:rPr>
                        <a:t>float</a:t>
                      </a:r>
                      <a:r>
                        <a:rPr lang="zh-CN" altLang="en-US" sz="1200" dirty="0">
                          <a:effectLst/>
                        </a:rPr>
                        <a:t>资源。</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bl>
          </a:graphicData>
        </a:graphic>
      </p:graphicFrame>
      <p:sp>
        <p:nvSpPr>
          <p:cNvPr id="3" name="文本框 2"/>
          <p:cNvSpPr txBox="1"/>
          <p:nvPr/>
        </p:nvSpPr>
        <p:spPr>
          <a:xfrm>
            <a:off x="910590" y="3244850"/>
            <a:ext cx="6096000" cy="368300"/>
          </a:xfrm>
          <a:prstGeom prst="rect">
            <a:avLst/>
          </a:prstGeom>
          <a:noFill/>
        </p:spPr>
        <p:txBody>
          <a:bodyPr wrap="square" rtlCol="0" anchor="t">
            <a:spAutoFit/>
          </a:bodyPr>
          <a:lstStyle/>
          <a:p>
            <a:r>
              <a:rPr lang="zh-CN" altLang="en-US"/>
              <a:t>创建RoundProgressBar</a:t>
            </a:r>
          </a:p>
        </p:txBody>
      </p:sp>
      <p:pic>
        <p:nvPicPr>
          <p:cNvPr id="4" name="图片 3"/>
          <p:cNvPicPr>
            <a:picLocks noChangeAspect="1"/>
          </p:cNvPicPr>
          <p:nvPr/>
        </p:nvPicPr>
        <p:blipFill>
          <a:blip r:embed="rId3"/>
          <a:stretch>
            <a:fillRect/>
          </a:stretch>
        </p:blipFill>
        <p:spPr>
          <a:xfrm>
            <a:off x="2244090" y="3670300"/>
            <a:ext cx="4762500" cy="2835275"/>
          </a:xfrm>
          <a:prstGeom prst="rect">
            <a:avLst/>
          </a:prstGeom>
        </p:spPr>
      </p:pic>
      <p:pic>
        <p:nvPicPr>
          <p:cNvPr id="10" name="图片 9"/>
          <p:cNvPicPr>
            <a:picLocks noChangeAspect="1"/>
          </p:cNvPicPr>
          <p:nvPr/>
        </p:nvPicPr>
        <p:blipFill>
          <a:blip r:embed="rId4"/>
          <a:stretch>
            <a:fillRect/>
          </a:stretch>
        </p:blipFill>
        <p:spPr>
          <a:xfrm>
            <a:off x="7788910" y="3613150"/>
            <a:ext cx="3552825" cy="28289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5202" y="19501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3-9</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Switch</a:t>
            </a:r>
          </a:p>
        </p:txBody>
      </p:sp>
      <p:sp>
        <p:nvSpPr>
          <p:cNvPr id="8" name="文本框 7"/>
          <p:cNvSpPr txBox="1"/>
          <p:nvPr/>
        </p:nvSpPr>
        <p:spPr>
          <a:xfrm>
            <a:off x="191217" y="827326"/>
            <a:ext cx="10897614"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Switch是切换单个设置开/关两种状态的组件。</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Switch的共有XML属性继承自：Text</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Switch的自有XML属性见下表：</a:t>
            </a:r>
            <a:r>
              <a:rPr lang="zh-CN" altLang="en-US" sz="1600" dirty="0">
                <a:latin typeface="微软雅黑" panose="020B0503020204020204" pitchFamily="34" charset="-122"/>
                <a:ea typeface="微软雅黑" panose="020B0503020204020204" pitchFamily="34" charset="-122"/>
                <a:sym typeface="+mn-ea"/>
              </a:rPr>
              <a:t>：</a:t>
            </a:r>
          </a:p>
        </p:txBody>
      </p:sp>
      <p:pic>
        <p:nvPicPr>
          <p:cNvPr id="3" name="图片 2"/>
          <p:cNvPicPr>
            <a:picLocks noChangeAspect="1"/>
          </p:cNvPicPr>
          <p:nvPr/>
        </p:nvPicPr>
        <p:blipFill>
          <a:blip r:embed="rId3"/>
          <a:stretch>
            <a:fillRect/>
          </a:stretch>
        </p:blipFill>
        <p:spPr>
          <a:xfrm>
            <a:off x="2903220" y="2426970"/>
            <a:ext cx="7515225" cy="44310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564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设置Switch</a:t>
            </a:r>
          </a:p>
        </p:txBody>
      </p:sp>
      <p:pic>
        <p:nvPicPr>
          <p:cNvPr id="4" name="图片 3"/>
          <p:cNvPicPr>
            <a:picLocks noChangeAspect="1"/>
          </p:cNvPicPr>
          <p:nvPr/>
        </p:nvPicPr>
        <p:blipFill>
          <a:blip r:embed="rId2"/>
          <a:stretch>
            <a:fillRect/>
          </a:stretch>
        </p:blipFill>
        <p:spPr>
          <a:xfrm>
            <a:off x="1231900" y="1859915"/>
            <a:ext cx="4686300" cy="4038600"/>
          </a:xfrm>
          <a:prstGeom prst="rect">
            <a:avLst/>
          </a:prstGeom>
        </p:spPr>
      </p:pic>
      <p:pic>
        <p:nvPicPr>
          <p:cNvPr id="5" name="图片 4"/>
          <p:cNvPicPr>
            <a:picLocks noChangeAspect="1"/>
          </p:cNvPicPr>
          <p:nvPr/>
        </p:nvPicPr>
        <p:blipFill>
          <a:blip r:embed="rId3"/>
          <a:stretch>
            <a:fillRect/>
          </a:stretch>
        </p:blipFill>
        <p:spPr>
          <a:xfrm>
            <a:off x="6866255" y="1859915"/>
            <a:ext cx="4095750" cy="1924050"/>
          </a:xfrm>
          <a:prstGeom prst="rect">
            <a:avLst/>
          </a:prstGeom>
        </p:spPr>
      </p:pic>
      <p:pic>
        <p:nvPicPr>
          <p:cNvPr id="6" name="图片 5"/>
          <p:cNvPicPr>
            <a:picLocks noChangeAspect="1"/>
          </p:cNvPicPr>
          <p:nvPr/>
        </p:nvPicPr>
        <p:blipFill>
          <a:blip r:embed="rId4"/>
          <a:stretch>
            <a:fillRect/>
          </a:stretch>
        </p:blipFill>
        <p:spPr>
          <a:xfrm>
            <a:off x="6866255" y="4323080"/>
            <a:ext cx="4162425" cy="2016760"/>
          </a:xfrm>
          <a:prstGeom prst="rect">
            <a:avLst/>
          </a:prstGeom>
        </p:spPr>
      </p:pic>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3302" y="20454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3-10</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Picker</a:t>
            </a:r>
          </a:p>
        </p:txBody>
      </p:sp>
      <p:sp>
        <p:nvSpPr>
          <p:cNvPr id="8" name="文本框 7"/>
          <p:cNvSpPr txBox="1"/>
          <p:nvPr/>
        </p:nvSpPr>
        <p:spPr>
          <a:xfrm>
            <a:off x="421087" y="999411"/>
            <a:ext cx="10897614" cy="156845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Picker提供了滑动选择器，允许用户从预定义范围中进行选择。</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Picker的共有XML属性继承自：DirectionalLayout</a:t>
            </a:r>
          </a:p>
          <a:p>
            <a:pPr marL="285750" indent="-285750" fontAlgn="auto">
              <a:lnSpc>
                <a:spcPct val="150000"/>
              </a:lnSpc>
              <a:buFont typeface="Wingdings" panose="05000000000000000000" pitchFamily="2" charset="2"/>
              <a:buChar char="n"/>
            </a:pPr>
            <a:endParaRPr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Picker的自有XML属性见下表：</a:t>
            </a:r>
          </a:p>
        </p:txBody>
      </p:sp>
      <p:pic>
        <p:nvPicPr>
          <p:cNvPr id="3" name="图片 2"/>
          <p:cNvPicPr>
            <a:picLocks noChangeAspect="1"/>
          </p:cNvPicPr>
          <p:nvPr/>
        </p:nvPicPr>
        <p:blipFill>
          <a:blip r:embed="rId3"/>
          <a:stretch>
            <a:fillRect/>
          </a:stretch>
        </p:blipFill>
        <p:spPr>
          <a:xfrm>
            <a:off x="1183640" y="2686685"/>
            <a:ext cx="4845685" cy="3935730"/>
          </a:xfrm>
          <a:prstGeom prst="rect">
            <a:avLst/>
          </a:prstGeom>
        </p:spPr>
      </p:pic>
      <p:pic>
        <p:nvPicPr>
          <p:cNvPr id="4" name="图片 3"/>
          <p:cNvPicPr>
            <a:picLocks noChangeAspect="1"/>
          </p:cNvPicPr>
          <p:nvPr/>
        </p:nvPicPr>
        <p:blipFill>
          <a:blip r:embed="rId4"/>
          <a:stretch>
            <a:fillRect/>
          </a:stretch>
        </p:blipFill>
        <p:spPr>
          <a:xfrm>
            <a:off x="6637020" y="2108835"/>
            <a:ext cx="4681855" cy="46056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4422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样式设置</a:t>
            </a:r>
          </a:p>
        </p:txBody>
      </p:sp>
      <p:pic>
        <p:nvPicPr>
          <p:cNvPr id="4" name="图片 3"/>
          <p:cNvPicPr>
            <a:picLocks noChangeAspect="1"/>
          </p:cNvPicPr>
          <p:nvPr/>
        </p:nvPicPr>
        <p:blipFill>
          <a:blip r:embed="rId2"/>
          <a:stretch>
            <a:fillRect/>
          </a:stretch>
        </p:blipFill>
        <p:spPr>
          <a:xfrm>
            <a:off x="5438140" y="1747520"/>
            <a:ext cx="5800725" cy="4962525"/>
          </a:xfrm>
          <a:prstGeom prst="rect">
            <a:avLst/>
          </a:prstGeom>
        </p:spPr>
      </p:pic>
      <p:pic>
        <p:nvPicPr>
          <p:cNvPr id="5" name="图片 4"/>
          <p:cNvPicPr>
            <a:picLocks noChangeAspect="1"/>
          </p:cNvPicPr>
          <p:nvPr/>
        </p:nvPicPr>
        <p:blipFill>
          <a:blip r:embed="rId3"/>
          <a:stretch>
            <a:fillRect/>
          </a:stretch>
        </p:blipFill>
        <p:spPr>
          <a:xfrm>
            <a:off x="811530" y="2799715"/>
            <a:ext cx="3762375" cy="2638425"/>
          </a:xfrm>
          <a:prstGeom prst="rect">
            <a:avLst/>
          </a:prstGeom>
        </p:spPr>
      </p:pic>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使用Picker</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Picker默认竖向显示，目前不支持横向显示。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574040" y="1917065"/>
            <a:ext cx="3078480" cy="3329940"/>
          </a:xfrm>
          <a:prstGeom prst="rect">
            <a:avLst/>
          </a:prstGeom>
        </p:spPr>
      </p:pic>
      <p:pic>
        <p:nvPicPr>
          <p:cNvPr id="5" name="图片 4"/>
          <p:cNvPicPr>
            <a:picLocks noChangeAspect="1"/>
          </p:cNvPicPr>
          <p:nvPr/>
        </p:nvPicPr>
        <p:blipFill>
          <a:blip r:embed="rId3"/>
          <a:stretch>
            <a:fillRect/>
          </a:stretch>
        </p:blipFill>
        <p:spPr>
          <a:xfrm>
            <a:off x="4736465" y="1111885"/>
            <a:ext cx="2929890" cy="4298950"/>
          </a:xfrm>
          <a:prstGeom prst="rect">
            <a:avLst/>
          </a:prstGeom>
        </p:spPr>
      </p:pic>
      <p:pic>
        <p:nvPicPr>
          <p:cNvPr id="7" name="图片 6"/>
          <p:cNvPicPr>
            <a:picLocks noChangeAspect="1"/>
          </p:cNvPicPr>
          <p:nvPr/>
        </p:nvPicPr>
        <p:blipFill>
          <a:blip r:embed="rId4"/>
          <a:stretch>
            <a:fillRect/>
          </a:stretch>
        </p:blipFill>
        <p:spPr>
          <a:xfrm>
            <a:off x="9296400" y="1485900"/>
            <a:ext cx="2480945" cy="1958975"/>
          </a:xfrm>
          <a:prstGeom prst="rect">
            <a:avLst/>
          </a:prstGeom>
        </p:spPr>
      </p:pic>
      <p:pic>
        <p:nvPicPr>
          <p:cNvPr id="8" name="图片 7"/>
          <p:cNvPicPr>
            <a:picLocks noChangeAspect="1"/>
          </p:cNvPicPr>
          <p:nvPr/>
        </p:nvPicPr>
        <p:blipFill>
          <a:blip r:embed="rId5"/>
          <a:stretch>
            <a:fillRect/>
          </a:stretch>
        </p:blipFill>
        <p:spPr>
          <a:xfrm>
            <a:off x="9360535" y="3761740"/>
            <a:ext cx="2417445" cy="1893570"/>
          </a:xfrm>
          <a:prstGeom prst="rect">
            <a:avLst/>
          </a:prstGeom>
        </p:spPr>
      </p:pic>
      <p:pic>
        <p:nvPicPr>
          <p:cNvPr id="9" name="图片 8"/>
          <p:cNvPicPr>
            <a:picLocks noChangeAspect="1"/>
          </p:cNvPicPr>
          <p:nvPr/>
        </p:nvPicPr>
        <p:blipFill>
          <a:blip r:embed="rId6"/>
          <a:stretch>
            <a:fillRect/>
          </a:stretch>
        </p:blipFill>
        <p:spPr>
          <a:xfrm>
            <a:off x="776605" y="5655310"/>
            <a:ext cx="8029575" cy="1047750"/>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5677" y="176603"/>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1-1</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UI</a:t>
            </a:r>
            <a:r>
              <a:rPr lang="zh-CN" altLang="en-US" sz="2400" dirty="0">
                <a:latin typeface="微软雅黑" panose="020B0503020204020204" pitchFamily="34" charset="-122"/>
                <a:ea typeface="微软雅黑" panose="020B0503020204020204" pitchFamily="34" charset="-122"/>
                <a:sym typeface="+mn-ea"/>
              </a:rPr>
              <a:t>和</a:t>
            </a:r>
            <a:r>
              <a:rPr lang="en-US" altLang="zh-CN" sz="2400" dirty="0">
                <a:latin typeface="微软雅黑" panose="020B0503020204020204" pitchFamily="34" charset="-122"/>
                <a:ea typeface="微软雅黑" panose="020B0503020204020204" pitchFamily="34" charset="-122"/>
                <a:sym typeface="+mn-ea"/>
              </a:rPr>
              <a:t>UI</a:t>
            </a:r>
            <a:r>
              <a:rPr lang="zh-CN" altLang="en-US" sz="2400" dirty="0">
                <a:latin typeface="微软雅黑" panose="020B0503020204020204" pitchFamily="34" charset="-122"/>
                <a:ea typeface="微软雅黑" panose="020B0503020204020204" pitchFamily="34" charset="-122"/>
                <a:sym typeface="+mn-ea"/>
              </a:rPr>
              <a:t>框架</a:t>
            </a:r>
            <a:endParaRPr lang="en-US" altLang="zh-CN" sz="2400" u="sng" dirty="0">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91217" y="884476"/>
            <a:ext cx="10511885" cy="3742178"/>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b="1"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User Interface</a:t>
            </a:r>
            <a:r>
              <a:rPr lang="zh-CN" altLang="en-US" sz="1600" dirty="0">
                <a:latin typeface="微软雅黑" panose="020B0503020204020204" pitchFamily="34" charset="-122"/>
                <a:ea typeface="微软雅黑" panose="020B0503020204020204" pitchFamily="34" charset="-122"/>
                <a:sym typeface="+mn-ea"/>
              </a:rPr>
              <a:t>）：用户接口，主要包含用来显示的可视化内容以及与用户交互的相关操作。</a:t>
            </a: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en-US" altLang="zh-CN" sz="1600" b="1" dirty="0">
                <a:latin typeface="微软雅黑" panose="020B0503020204020204" pitchFamily="34" charset="-122"/>
                <a:ea typeface="微软雅黑" panose="020B0503020204020204" pitchFamily="34" charset="-122"/>
                <a:sym typeface="+mn-ea"/>
              </a:rPr>
              <a:t>UI</a:t>
            </a:r>
            <a:r>
              <a:rPr lang="zh-CN" altLang="en-US" sz="1600" b="1" dirty="0">
                <a:latin typeface="微软雅黑" panose="020B0503020204020204" pitchFamily="34" charset="-122"/>
                <a:ea typeface="微软雅黑" panose="020B0503020204020204" pitchFamily="34" charset="-122"/>
                <a:sym typeface="+mn-ea"/>
              </a:rPr>
              <a:t>框架：</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开发的基础工具包，主要包括</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控件（文本框</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按钮</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列表等），</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布局（摆放</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排列</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控件），交互事件（点击</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滑动等），以及相应的编程语言和编程模型等。</a:t>
            </a:r>
          </a:p>
          <a:p>
            <a:pPr marL="285750" indent="-285750" fontAlgn="auto">
              <a:lnSpc>
                <a:spcPct val="150000"/>
              </a:lnSpc>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sym typeface="+mn-ea"/>
              </a:rPr>
              <a:t>根据编程实现方式不同，</a:t>
            </a:r>
            <a:r>
              <a:rPr lang="en-US" altLang="zh-CN" sz="1600" b="1" dirty="0">
                <a:latin typeface="微软雅黑" panose="020B0503020204020204" pitchFamily="34" charset="-122"/>
                <a:ea typeface="微软雅黑" panose="020B0503020204020204" pitchFamily="34" charset="-122"/>
                <a:sym typeface="+mn-ea"/>
              </a:rPr>
              <a:t>UI</a:t>
            </a:r>
            <a:r>
              <a:rPr lang="zh-CN" altLang="en-US" sz="1600" b="1" dirty="0">
                <a:latin typeface="微软雅黑" panose="020B0503020204020204" pitchFamily="34" charset="-122"/>
                <a:ea typeface="微软雅黑" panose="020B0503020204020204" pitchFamily="34" charset="-122"/>
                <a:sym typeface="+mn-ea"/>
              </a:rPr>
              <a:t>框架可分为：</a:t>
            </a:r>
          </a:p>
          <a:p>
            <a:pPr marL="742950" lvl="1"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命令式</a:t>
            </a:r>
            <a:r>
              <a:rPr lang="en-US" altLang="zh-CN" sz="1600" b="1" dirty="0">
                <a:latin typeface="微软雅黑" panose="020B0503020204020204" pitchFamily="34" charset="-122"/>
                <a:ea typeface="微软雅黑" panose="020B0503020204020204" pitchFamily="34" charset="-122"/>
                <a:sym typeface="+mn-ea"/>
              </a:rPr>
              <a:t>UI</a:t>
            </a:r>
            <a:r>
              <a:rPr lang="zh-CN" altLang="en-US" sz="1600" b="1" dirty="0">
                <a:latin typeface="微软雅黑" panose="020B0503020204020204" pitchFamily="34" charset="-122"/>
                <a:ea typeface="微软雅黑" panose="020B0503020204020204" pitchFamily="34" charset="-122"/>
                <a:sym typeface="+mn-ea"/>
              </a:rPr>
              <a:t>框架</a:t>
            </a:r>
            <a:r>
              <a:rPr lang="zh-CN" altLang="en-US" sz="1600" dirty="0">
                <a:latin typeface="微软雅黑" panose="020B0503020204020204" pitchFamily="34" charset="-122"/>
                <a:ea typeface="微软雅黑" panose="020B0503020204020204" pitchFamily="34" charset="-122"/>
                <a:sym typeface="+mn-ea"/>
              </a:rPr>
              <a:t>：命令式</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框架是一种“过程导向”式的实现方式，</a:t>
            </a:r>
            <a:r>
              <a:rPr lang="en-US" altLang="zh-CN" sz="1600" dirty="0">
                <a:latin typeface="微软雅黑" panose="020B0503020204020204" pitchFamily="34" charset="-122"/>
                <a:ea typeface="微软雅黑" panose="020B0503020204020204" pitchFamily="34" charset="-122"/>
                <a:sym typeface="+mn-ea"/>
              </a:rPr>
              <a:t/>
            </a:r>
            <a:br>
              <a:rPr lang="en-US" altLang="zh-CN" sz="1600" dirty="0">
                <a:latin typeface="微软雅黑" panose="020B0503020204020204" pitchFamily="34" charset="-122"/>
                <a:ea typeface="微软雅黑" panose="020B0503020204020204" pitchFamily="34" charset="-122"/>
                <a:sym typeface="+mn-ea"/>
              </a:rPr>
            </a:br>
            <a:r>
              <a:rPr lang="zh-CN" altLang="en-US" sz="1600" dirty="0">
                <a:latin typeface="微软雅黑" panose="020B0503020204020204" pitchFamily="34" charset="-122"/>
                <a:ea typeface="微软雅黑" panose="020B0503020204020204" pitchFamily="34" charset="-122"/>
                <a:sym typeface="+mn-ea"/>
              </a:rPr>
              <a:t>即告诉“机器”实现某种视图效果需要哪些具体步骤，每个步骤要</a:t>
            </a:r>
            <a:r>
              <a:rPr lang="en-US" altLang="zh-CN" sz="1600" dirty="0">
                <a:latin typeface="微软雅黑" panose="020B0503020204020204" pitchFamily="34" charset="-122"/>
                <a:ea typeface="微软雅黑" panose="020B0503020204020204" pitchFamily="34" charset="-122"/>
                <a:sym typeface="+mn-ea"/>
              </a:rPr>
              <a:t/>
            </a:r>
            <a:br>
              <a:rPr lang="en-US" altLang="zh-CN" sz="1600" dirty="0">
                <a:latin typeface="微软雅黑" panose="020B0503020204020204" pitchFamily="34" charset="-122"/>
                <a:ea typeface="微软雅黑" panose="020B0503020204020204" pitchFamily="34" charset="-122"/>
                <a:sym typeface="+mn-ea"/>
              </a:rPr>
            </a:br>
            <a:r>
              <a:rPr lang="zh-CN" altLang="en-US" sz="1600" dirty="0">
                <a:latin typeface="微软雅黑" panose="020B0503020204020204" pitchFamily="34" charset="-122"/>
                <a:ea typeface="微软雅黑" panose="020B0503020204020204" pitchFamily="34" charset="-122"/>
                <a:sym typeface="+mn-ea"/>
              </a:rPr>
              <a:t>如何做；</a:t>
            </a:r>
          </a:p>
          <a:p>
            <a:pPr marL="742950" lvl="1"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声明式</a:t>
            </a:r>
            <a:r>
              <a:rPr lang="en-US" altLang="zh-CN" sz="1600" b="1" dirty="0">
                <a:latin typeface="微软雅黑" panose="020B0503020204020204" pitchFamily="34" charset="-122"/>
                <a:ea typeface="微软雅黑" panose="020B0503020204020204" pitchFamily="34" charset="-122"/>
                <a:sym typeface="+mn-ea"/>
              </a:rPr>
              <a:t>UI</a:t>
            </a:r>
            <a:r>
              <a:rPr lang="zh-CN" altLang="en-US" sz="1600" b="1" dirty="0">
                <a:latin typeface="微软雅黑" panose="020B0503020204020204" pitchFamily="34" charset="-122"/>
                <a:ea typeface="微软雅黑" panose="020B0503020204020204" pitchFamily="34" charset="-122"/>
                <a:sym typeface="+mn-ea"/>
              </a:rPr>
              <a:t>框架</a:t>
            </a:r>
            <a:r>
              <a:rPr lang="zh-CN" altLang="en-US" sz="1600" dirty="0">
                <a:latin typeface="微软雅黑" panose="020B0503020204020204" pitchFamily="34" charset="-122"/>
                <a:ea typeface="微软雅黑" panose="020B0503020204020204" pitchFamily="34" charset="-122"/>
                <a:sym typeface="+mn-ea"/>
              </a:rPr>
              <a:t>：声明式</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框架是一种“结果导向”式的实现方式，</a:t>
            </a:r>
            <a:r>
              <a:rPr lang="en-US" altLang="zh-CN" sz="1600" dirty="0">
                <a:latin typeface="微软雅黑" panose="020B0503020204020204" pitchFamily="34" charset="-122"/>
                <a:ea typeface="微软雅黑" panose="020B0503020204020204" pitchFamily="34" charset="-122"/>
                <a:sym typeface="+mn-ea"/>
              </a:rPr>
              <a:t/>
            </a:r>
            <a:br>
              <a:rPr lang="en-US" altLang="zh-CN" sz="1600" dirty="0">
                <a:latin typeface="微软雅黑" panose="020B0503020204020204" pitchFamily="34" charset="-122"/>
                <a:ea typeface="微软雅黑" panose="020B0503020204020204" pitchFamily="34" charset="-122"/>
                <a:sym typeface="+mn-ea"/>
              </a:rPr>
            </a:br>
            <a:r>
              <a:rPr lang="zh-CN" altLang="en-US" sz="1600" dirty="0">
                <a:latin typeface="微软雅黑" panose="020B0503020204020204" pitchFamily="34" charset="-122"/>
                <a:ea typeface="微软雅黑" panose="020B0503020204020204" pitchFamily="34" charset="-122"/>
                <a:sym typeface="+mn-ea"/>
              </a:rPr>
              <a:t>即只需告诉“机器”需要什么，而不用告诉“机器”怎么做。</a:t>
            </a:r>
            <a:endParaRPr lang="en-US" altLang="zh-CN" sz="1600" dirty="0">
              <a:latin typeface="微软雅黑" panose="020B0503020204020204" pitchFamily="34" charset="-122"/>
              <a:ea typeface="微软雅黑" panose="020B0503020204020204" pitchFamily="34" charset="-122"/>
              <a:sym typeface="+mn-ea"/>
            </a:endParaRPr>
          </a:p>
          <a:p>
            <a:pPr lvl="1">
              <a:lnSpc>
                <a:spcPct val="150000"/>
              </a:lnSpc>
            </a:pPr>
            <a:endParaRPr lang="zh-CN" altLang="en-US" sz="1600" dirty="0">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custDataLst>
              <p:tags r:id="rId1"/>
            </p:custDataLst>
          </p:nvPr>
        </p:nvPicPr>
        <p:blipFill>
          <a:blip r:embed="rId4"/>
          <a:stretch>
            <a:fillRect/>
          </a:stretch>
        </p:blipFill>
        <p:spPr>
          <a:xfrm>
            <a:off x="7682891" y="2696598"/>
            <a:ext cx="4124325" cy="38576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564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Picker多级关联</a:t>
            </a:r>
          </a:p>
        </p:txBody>
      </p:sp>
      <p:pic>
        <p:nvPicPr>
          <p:cNvPr id="4" name="图片 3"/>
          <p:cNvPicPr>
            <a:picLocks noChangeAspect="1"/>
          </p:cNvPicPr>
          <p:nvPr/>
        </p:nvPicPr>
        <p:blipFill>
          <a:blip r:embed="rId2"/>
          <a:stretch>
            <a:fillRect/>
          </a:stretch>
        </p:blipFill>
        <p:spPr>
          <a:xfrm>
            <a:off x="3657600" y="1230630"/>
            <a:ext cx="2749550" cy="1809750"/>
          </a:xfrm>
          <a:prstGeom prst="rect">
            <a:avLst/>
          </a:prstGeom>
        </p:spPr>
      </p:pic>
      <p:pic>
        <p:nvPicPr>
          <p:cNvPr id="5" name="图片 4"/>
          <p:cNvPicPr>
            <a:picLocks noChangeAspect="1"/>
          </p:cNvPicPr>
          <p:nvPr/>
        </p:nvPicPr>
        <p:blipFill>
          <a:blip r:embed="rId3"/>
          <a:stretch>
            <a:fillRect/>
          </a:stretch>
        </p:blipFill>
        <p:spPr>
          <a:xfrm>
            <a:off x="669290" y="1297305"/>
            <a:ext cx="2571750" cy="1676400"/>
          </a:xfrm>
          <a:prstGeom prst="rect">
            <a:avLst/>
          </a:prstGeom>
        </p:spPr>
      </p:pic>
      <p:pic>
        <p:nvPicPr>
          <p:cNvPr id="6" name="图片 5"/>
          <p:cNvPicPr>
            <a:picLocks noChangeAspect="1"/>
          </p:cNvPicPr>
          <p:nvPr/>
        </p:nvPicPr>
        <p:blipFill>
          <a:blip r:embed="rId4"/>
          <a:stretch>
            <a:fillRect/>
          </a:stretch>
        </p:blipFill>
        <p:spPr>
          <a:xfrm>
            <a:off x="767715" y="3289935"/>
            <a:ext cx="4962525" cy="3151505"/>
          </a:xfrm>
          <a:prstGeom prst="rect">
            <a:avLst/>
          </a:prstGeom>
        </p:spPr>
      </p:pic>
      <p:pic>
        <p:nvPicPr>
          <p:cNvPr id="7" name="图片 6"/>
          <p:cNvPicPr>
            <a:picLocks noChangeAspect="1"/>
          </p:cNvPicPr>
          <p:nvPr/>
        </p:nvPicPr>
        <p:blipFill>
          <a:blip r:embed="rId5"/>
          <a:stretch>
            <a:fillRect/>
          </a:stretch>
        </p:blipFill>
        <p:spPr>
          <a:xfrm>
            <a:off x="6963410" y="715645"/>
            <a:ext cx="4975225" cy="6003925"/>
          </a:xfrm>
          <a:prstGeom prst="rect">
            <a:avLst/>
          </a:prstGeom>
        </p:spPr>
      </p:pic>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1087" y="28137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3-11</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DatePicker</a:t>
            </a:r>
          </a:p>
        </p:txBody>
      </p:sp>
      <p:sp>
        <p:nvSpPr>
          <p:cNvPr id="8" name="文本框 7"/>
          <p:cNvSpPr txBox="1"/>
          <p:nvPr/>
        </p:nvSpPr>
        <p:spPr>
          <a:xfrm>
            <a:off x="421087" y="923211"/>
            <a:ext cx="10897614"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DatePicker主要供用户选择日期。</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DatePicker的共有XML属性继承自：StackLayout</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DatePicker的自有XML属性见下表：</a:t>
            </a:r>
            <a:r>
              <a:rPr lang="zh-CN" altLang="en-US" sz="1600" dirty="0">
                <a:latin typeface="微软雅黑" panose="020B0503020204020204" pitchFamily="34" charset="-122"/>
                <a:ea typeface="微软雅黑" panose="020B0503020204020204" pitchFamily="34" charset="-122"/>
                <a:sym typeface="+mn-ea"/>
              </a:rPr>
              <a:t>：</a:t>
            </a:r>
          </a:p>
        </p:txBody>
      </p:sp>
      <p:pic>
        <p:nvPicPr>
          <p:cNvPr id="3" name="图片 2"/>
          <p:cNvPicPr>
            <a:picLocks noChangeAspect="1"/>
          </p:cNvPicPr>
          <p:nvPr>
            <p:custDataLst>
              <p:tags r:id="rId1"/>
            </p:custDataLst>
          </p:nvPr>
        </p:nvPicPr>
        <p:blipFill>
          <a:blip r:embed="rId4"/>
          <a:stretch>
            <a:fillRect/>
          </a:stretch>
        </p:blipFill>
        <p:spPr>
          <a:xfrm>
            <a:off x="334645" y="2414905"/>
            <a:ext cx="5420995" cy="4078605"/>
          </a:xfrm>
          <a:prstGeom prst="rect">
            <a:avLst/>
          </a:prstGeom>
        </p:spPr>
      </p:pic>
      <p:pic>
        <p:nvPicPr>
          <p:cNvPr id="4" name="图片 3"/>
          <p:cNvPicPr>
            <a:picLocks noChangeAspect="1"/>
          </p:cNvPicPr>
          <p:nvPr/>
        </p:nvPicPr>
        <p:blipFill>
          <a:blip r:embed="rId5"/>
          <a:stretch>
            <a:fillRect/>
          </a:stretch>
        </p:blipFill>
        <p:spPr>
          <a:xfrm>
            <a:off x="6269990" y="1925955"/>
            <a:ext cx="5535295" cy="46443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377825" y="1043940"/>
            <a:ext cx="5779770" cy="4770755"/>
          </a:xfrm>
          <a:prstGeom prst="rect">
            <a:avLst/>
          </a:prstGeom>
        </p:spPr>
      </p:pic>
      <p:pic>
        <p:nvPicPr>
          <p:cNvPr id="5" name="图片 4"/>
          <p:cNvPicPr>
            <a:picLocks noChangeAspect="1"/>
          </p:cNvPicPr>
          <p:nvPr/>
        </p:nvPicPr>
        <p:blipFill>
          <a:blip r:embed="rId3"/>
          <a:stretch>
            <a:fillRect/>
          </a:stretch>
        </p:blipFill>
        <p:spPr>
          <a:xfrm>
            <a:off x="6406515" y="1043940"/>
            <a:ext cx="5641340" cy="4867910"/>
          </a:xfrm>
          <a:prstGeom prst="rect">
            <a:avLst/>
          </a:prstGeom>
        </p:spPr>
      </p:pic>
    </p:spTree>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0612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使用DatePicke，样式设置</a:t>
            </a:r>
          </a:p>
        </p:txBody>
      </p:sp>
      <p:pic>
        <p:nvPicPr>
          <p:cNvPr id="4" name="图片 3"/>
          <p:cNvPicPr>
            <a:picLocks noChangeAspect="1"/>
          </p:cNvPicPr>
          <p:nvPr/>
        </p:nvPicPr>
        <p:blipFill>
          <a:blip r:embed="rId2"/>
          <a:stretch>
            <a:fillRect/>
          </a:stretch>
        </p:blipFill>
        <p:spPr>
          <a:xfrm>
            <a:off x="1505585" y="1565275"/>
            <a:ext cx="4867275" cy="5125720"/>
          </a:xfrm>
          <a:prstGeom prst="rect">
            <a:avLst/>
          </a:prstGeom>
        </p:spPr>
      </p:pic>
      <p:pic>
        <p:nvPicPr>
          <p:cNvPr id="5" name="图片 4"/>
          <p:cNvPicPr>
            <a:picLocks noChangeAspect="1"/>
          </p:cNvPicPr>
          <p:nvPr/>
        </p:nvPicPr>
        <p:blipFill>
          <a:blip r:embed="rId3"/>
          <a:stretch>
            <a:fillRect/>
          </a:stretch>
        </p:blipFill>
        <p:spPr>
          <a:xfrm>
            <a:off x="7019290" y="2098040"/>
            <a:ext cx="4057650" cy="3524250"/>
          </a:xfrm>
          <a:prstGeom prst="rect">
            <a:avLst/>
          </a:prstGeom>
        </p:spPr>
      </p:pic>
    </p:spTree>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1087" y="28137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3-12</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TimePicker</a:t>
            </a:r>
          </a:p>
        </p:txBody>
      </p:sp>
      <p:sp>
        <p:nvSpPr>
          <p:cNvPr id="8" name="文本框 7"/>
          <p:cNvSpPr txBox="1"/>
          <p:nvPr/>
        </p:nvSpPr>
        <p:spPr>
          <a:xfrm>
            <a:off x="353777" y="894001"/>
            <a:ext cx="10897614"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TimePicker主要供用户选择时间。</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TimePicker的共有XML属性继承自：StackLayout</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TimePicker的自有XML属性见下表：</a:t>
            </a:r>
            <a:r>
              <a:rPr lang="zh-CN" altLang="en-US" sz="1600" dirty="0">
                <a:latin typeface="微软雅黑" panose="020B0503020204020204" pitchFamily="34" charset="-122"/>
                <a:ea typeface="微软雅黑" panose="020B0503020204020204" pitchFamily="34" charset="-122"/>
                <a:sym typeface="+mn-ea"/>
              </a:rPr>
              <a:t>：</a:t>
            </a:r>
          </a:p>
        </p:txBody>
      </p:sp>
      <p:pic>
        <p:nvPicPr>
          <p:cNvPr id="3" name="图片 2"/>
          <p:cNvPicPr>
            <a:picLocks noChangeAspect="1"/>
          </p:cNvPicPr>
          <p:nvPr/>
        </p:nvPicPr>
        <p:blipFill>
          <a:blip r:embed="rId3"/>
          <a:stretch>
            <a:fillRect/>
          </a:stretch>
        </p:blipFill>
        <p:spPr>
          <a:xfrm>
            <a:off x="353695" y="2245360"/>
            <a:ext cx="5296535" cy="4271645"/>
          </a:xfrm>
          <a:prstGeom prst="rect">
            <a:avLst/>
          </a:prstGeom>
        </p:spPr>
      </p:pic>
      <p:pic>
        <p:nvPicPr>
          <p:cNvPr id="4" name="图片 3"/>
          <p:cNvPicPr>
            <a:picLocks noChangeAspect="1"/>
          </p:cNvPicPr>
          <p:nvPr/>
        </p:nvPicPr>
        <p:blipFill>
          <a:blip r:embed="rId4"/>
          <a:stretch>
            <a:fillRect/>
          </a:stretch>
        </p:blipFill>
        <p:spPr>
          <a:xfrm>
            <a:off x="6194425" y="1663700"/>
            <a:ext cx="5218430" cy="50355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2101215" y="1185545"/>
            <a:ext cx="5861685" cy="4770755"/>
          </a:xfrm>
          <a:prstGeom prst="rect">
            <a:avLst/>
          </a:prstGeom>
        </p:spPr>
      </p:pic>
    </p:spTree>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659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使用TimePicker，显示样式配置</a:t>
            </a:r>
          </a:p>
        </p:txBody>
      </p:sp>
      <p:pic>
        <p:nvPicPr>
          <p:cNvPr id="4" name="图片 3"/>
          <p:cNvPicPr>
            <a:picLocks noChangeAspect="1"/>
          </p:cNvPicPr>
          <p:nvPr/>
        </p:nvPicPr>
        <p:blipFill>
          <a:blip r:embed="rId2"/>
          <a:stretch>
            <a:fillRect/>
          </a:stretch>
        </p:blipFill>
        <p:spPr>
          <a:xfrm>
            <a:off x="606425" y="1289050"/>
            <a:ext cx="5438775" cy="5410200"/>
          </a:xfrm>
          <a:prstGeom prst="rect">
            <a:avLst/>
          </a:prstGeom>
        </p:spPr>
      </p:pic>
      <p:pic>
        <p:nvPicPr>
          <p:cNvPr id="5" name="图片 4"/>
          <p:cNvPicPr>
            <a:picLocks noChangeAspect="1"/>
          </p:cNvPicPr>
          <p:nvPr/>
        </p:nvPicPr>
        <p:blipFill>
          <a:blip r:embed="rId3"/>
          <a:stretch>
            <a:fillRect/>
          </a:stretch>
        </p:blipFill>
        <p:spPr>
          <a:xfrm>
            <a:off x="6971665" y="2415540"/>
            <a:ext cx="4076700" cy="2619375"/>
          </a:xfrm>
          <a:prstGeom prst="rect">
            <a:avLst/>
          </a:prstGeom>
        </p:spPr>
      </p:pic>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6942" y="20517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3-13</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RadioButton</a:t>
            </a:r>
          </a:p>
        </p:txBody>
      </p:sp>
      <p:sp>
        <p:nvSpPr>
          <p:cNvPr id="8" name="文本框 7"/>
          <p:cNvSpPr txBox="1"/>
          <p:nvPr/>
        </p:nvSpPr>
        <p:spPr>
          <a:xfrm>
            <a:off x="142957" y="817801"/>
            <a:ext cx="10897614"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RadioButton用于多选一的操作，需要搭配RadioContainer使用，实现单选效果。</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RadioButton的共有XML属性继承自：Text</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RadioButton的自有XML属性见下表：</a:t>
            </a:r>
            <a:r>
              <a:rPr lang="zh-CN" altLang="en-US" sz="1600" dirty="0">
                <a:latin typeface="微软雅黑" panose="020B0503020204020204" pitchFamily="34" charset="-122"/>
                <a:ea typeface="微软雅黑" panose="020B0503020204020204" pitchFamily="34" charset="-122"/>
                <a:sym typeface="+mn-ea"/>
              </a:rPr>
              <a:t>：</a:t>
            </a:r>
          </a:p>
        </p:txBody>
      </p:sp>
      <p:pic>
        <p:nvPicPr>
          <p:cNvPr id="3" name="图片 2"/>
          <p:cNvPicPr>
            <a:picLocks noChangeAspect="1"/>
          </p:cNvPicPr>
          <p:nvPr/>
        </p:nvPicPr>
        <p:blipFill>
          <a:blip r:embed="rId3"/>
          <a:stretch>
            <a:fillRect/>
          </a:stretch>
        </p:blipFill>
        <p:spPr>
          <a:xfrm>
            <a:off x="2419985" y="2016760"/>
            <a:ext cx="7543800" cy="47802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469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设置RadioButton</a:t>
            </a:r>
          </a:p>
        </p:txBody>
      </p:sp>
      <p:pic>
        <p:nvPicPr>
          <p:cNvPr id="4" name="图片 3"/>
          <p:cNvPicPr>
            <a:picLocks noChangeAspect="1"/>
          </p:cNvPicPr>
          <p:nvPr/>
        </p:nvPicPr>
        <p:blipFill>
          <a:blip r:embed="rId2"/>
          <a:stretch>
            <a:fillRect/>
          </a:stretch>
        </p:blipFill>
        <p:spPr>
          <a:xfrm>
            <a:off x="491490" y="1508760"/>
            <a:ext cx="6062345" cy="5162550"/>
          </a:xfrm>
          <a:prstGeom prst="rect">
            <a:avLst/>
          </a:prstGeom>
        </p:spPr>
      </p:pic>
      <p:pic>
        <p:nvPicPr>
          <p:cNvPr id="5" name="图片 4"/>
          <p:cNvPicPr>
            <a:picLocks noChangeAspect="1"/>
          </p:cNvPicPr>
          <p:nvPr/>
        </p:nvPicPr>
        <p:blipFill>
          <a:blip r:embed="rId3"/>
          <a:stretch>
            <a:fillRect/>
          </a:stretch>
        </p:blipFill>
        <p:spPr>
          <a:xfrm>
            <a:off x="7517130" y="4431030"/>
            <a:ext cx="3810000" cy="1619250"/>
          </a:xfrm>
          <a:prstGeom prst="rect">
            <a:avLst/>
          </a:prstGeom>
        </p:spPr>
      </p:pic>
      <p:pic>
        <p:nvPicPr>
          <p:cNvPr id="6" name="图片 5"/>
          <p:cNvPicPr>
            <a:picLocks noChangeAspect="1"/>
          </p:cNvPicPr>
          <p:nvPr/>
        </p:nvPicPr>
        <p:blipFill>
          <a:blip r:embed="rId4"/>
          <a:stretch>
            <a:fillRect/>
          </a:stretch>
        </p:blipFill>
        <p:spPr>
          <a:xfrm>
            <a:off x="7250430" y="1882140"/>
            <a:ext cx="4343400" cy="1905000"/>
          </a:xfrm>
          <a:prstGeom prst="rect">
            <a:avLst/>
          </a:prstGeom>
        </p:spPr>
      </p:pic>
    </p:spTree>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3937" y="23311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3-14</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RadioContainer</a:t>
            </a:r>
          </a:p>
        </p:txBody>
      </p:sp>
      <p:sp>
        <p:nvSpPr>
          <p:cNvPr id="8" name="文本框 7"/>
          <p:cNvSpPr txBox="1"/>
          <p:nvPr/>
        </p:nvSpPr>
        <p:spPr>
          <a:xfrm>
            <a:off x="258527" y="961311"/>
            <a:ext cx="10897614" cy="193802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RadioContainer是RadioButton的容器，在其包裹下的RadioButton保证只有一个被选项。</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RadioContainer的共有XML属性继承自：DirectionalLayout</a:t>
            </a:r>
            <a:r>
              <a:rPr lang="zh-CN" sz="1600" dirty="0">
                <a:latin typeface="微软雅黑" panose="020B0503020204020204" pitchFamily="34" charset="-122"/>
                <a:ea typeface="微软雅黑" panose="020B0503020204020204" pitchFamily="34" charset="-122"/>
                <a:sym typeface="+mn-ea"/>
              </a:rPr>
              <a:t>。</a:t>
            </a:r>
          </a:p>
          <a:p>
            <a:pPr indent="0" fontAlgn="auto">
              <a:lnSpc>
                <a:spcPct val="150000"/>
              </a:lnSpc>
              <a:buFont typeface="Wingdings" panose="05000000000000000000" pitchFamily="2" charset="2"/>
              <a:buNone/>
            </a:pPr>
            <a:endParaRPr lang="zh-CN" sz="1600"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pitchFamily="2" charset="2"/>
              <a:buNone/>
            </a:pPr>
            <a:r>
              <a:rPr lang="zh-CN" sz="1600" dirty="0">
                <a:latin typeface="微软雅黑" panose="020B0503020204020204" pitchFamily="34" charset="-122"/>
                <a:ea typeface="微软雅黑" panose="020B0503020204020204" pitchFamily="34" charset="-122"/>
                <a:sym typeface="+mn-ea"/>
              </a:rPr>
              <a:t>场景实例</a:t>
            </a:r>
          </a:p>
          <a:p>
            <a:pPr marL="285750" indent="-285750" fontAlgn="auto">
              <a:lnSpc>
                <a:spcPct val="150000"/>
              </a:lnSpc>
              <a:buFont typeface="Wingdings" panose="05000000000000000000" pitchFamily="2" charset="2"/>
              <a:buChar char="n"/>
            </a:pPr>
            <a:r>
              <a:rPr lang="zh-CN" sz="1600" dirty="0">
                <a:latin typeface="微软雅黑" panose="020B0503020204020204" pitchFamily="34" charset="-122"/>
                <a:ea typeface="微软雅黑" panose="020B0503020204020204" pitchFamily="34" charset="-122"/>
                <a:sym typeface="+mn-ea"/>
              </a:rPr>
              <a:t>使用RadioContainer实现单选题的选择效果。</a:t>
            </a:r>
          </a:p>
        </p:txBody>
      </p:sp>
      <p:pic>
        <p:nvPicPr>
          <p:cNvPr id="6" name="图片 5"/>
          <p:cNvPicPr>
            <a:picLocks noChangeAspect="1"/>
          </p:cNvPicPr>
          <p:nvPr/>
        </p:nvPicPr>
        <p:blipFill>
          <a:blip r:embed="rId3"/>
          <a:stretch>
            <a:fillRect/>
          </a:stretch>
        </p:blipFill>
        <p:spPr>
          <a:xfrm>
            <a:off x="1568450" y="3014345"/>
            <a:ext cx="4076700" cy="3503295"/>
          </a:xfrm>
          <a:prstGeom prst="rect">
            <a:avLst/>
          </a:prstGeom>
        </p:spPr>
      </p:pic>
      <p:pic>
        <p:nvPicPr>
          <p:cNvPr id="7" name="图片 6"/>
          <p:cNvPicPr>
            <a:picLocks noChangeAspect="1"/>
          </p:cNvPicPr>
          <p:nvPr/>
        </p:nvPicPr>
        <p:blipFill>
          <a:blip r:embed="rId4"/>
          <a:stretch>
            <a:fillRect/>
          </a:stretch>
        </p:blipFill>
        <p:spPr>
          <a:xfrm>
            <a:off x="6304280" y="3119755"/>
            <a:ext cx="4086225" cy="33026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4727" y="156918"/>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1-2</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鸿蒙</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OS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UI</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框架</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334727" y="942261"/>
            <a:ext cx="10897614" cy="193802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dirty="0" err="1">
                <a:latin typeface="微软雅黑" panose="020B0503020204020204" pitchFamily="34" charset="-122"/>
                <a:ea typeface="微软雅黑" panose="020B0503020204020204" pitchFamily="34" charset="-122"/>
                <a:sym typeface="+mn-ea"/>
              </a:rPr>
              <a:t>HarmonyOS</a:t>
            </a:r>
            <a:r>
              <a:rPr lang="zh-CN" altLang="en-US" sz="1600" dirty="0">
                <a:latin typeface="微软雅黑" panose="020B0503020204020204" pitchFamily="34" charset="-122"/>
                <a:ea typeface="微软雅黑" panose="020B0503020204020204" pitchFamily="34" charset="-122"/>
                <a:sym typeface="+mn-ea"/>
              </a:rPr>
              <a:t>提供了两种</a:t>
            </a:r>
            <a:r>
              <a:rPr lang="en-US" altLang="zh-CN" sz="1600" dirty="0">
                <a:latin typeface="微软雅黑" panose="020B0503020204020204" pitchFamily="34" charset="-122"/>
                <a:ea typeface="微软雅黑" panose="020B0503020204020204" pitchFamily="34" charset="-122"/>
                <a:sym typeface="+mn-ea"/>
              </a:rPr>
              <a:t>FA</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Feature Ability</a:t>
            </a:r>
            <a:r>
              <a:rPr lang="zh-CN" altLang="en-US" sz="1600" dirty="0">
                <a:latin typeface="微软雅黑" panose="020B0503020204020204" pitchFamily="34" charset="-122"/>
                <a:ea typeface="微软雅黑" panose="020B0503020204020204" pitchFamily="34" charset="-122"/>
                <a:sym typeface="+mn-ea"/>
              </a:rPr>
              <a:t>）的</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开发框架：</a:t>
            </a:r>
            <a:r>
              <a:rPr lang="en-US" altLang="zh-CN" sz="1600" dirty="0">
                <a:latin typeface="微软雅黑" panose="020B0503020204020204" pitchFamily="34" charset="-122"/>
                <a:ea typeface="微软雅黑" panose="020B0503020204020204" pitchFamily="34" charset="-122"/>
                <a:sym typeface="+mn-ea"/>
              </a:rPr>
              <a:t>Java UI</a:t>
            </a:r>
            <a:r>
              <a:rPr lang="zh-CN" altLang="en-US" sz="1600" dirty="0">
                <a:latin typeface="微软雅黑" panose="020B0503020204020204" pitchFamily="34" charset="-122"/>
                <a:ea typeface="微软雅黑" panose="020B0503020204020204" pitchFamily="34" charset="-122"/>
                <a:sym typeface="+mn-ea"/>
              </a:rPr>
              <a:t>框架和方舟开发框架。</a:t>
            </a:r>
          </a:p>
          <a:p>
            <a:pPr marL="742950" lvl="1" indent="-285750">
              <a:lnSpc>
                <a:spcPct val="15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sym typeface="+mn-ea"/>
              </a:rPr>
              <a:t>Java UI</a:t>
            </a:r>
            <a:r>
              <a:rPr lang="zh-CN" altLang="en-US" sz="1600" b="1" dirty="0">
                <a:latin typeface="微软雅黑" panose="020B0503020204020204" pitchFamily="34" charset="-122"/>
                <a:ea typeface="微软雅黑" panose="020B0503020204020204" pitchFamily="34" charset="-122"/>
                <a:sym typeface="+mn-ea"/>
              </a:rPr>
              <a:t>框架</a:t>
            </a:r>
            <a:r>
              <a:rPr lang="zh-CN" altLang="en-US" sz="1600" dirty="0">
                <a:latin typeface="微软雅黑" panose="020B0503020204020204" pitchFamily="34" charset="-122"/>
                <a:ea typeface="微软雅黑" panose="020B0503020204020204" pitchFamily="34" charset="-122"/>
                <a:sym typeface="+mn-ea"/>
              </a:rPr>
              <a:t>提供了细粒度的</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编程接口，</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元素更丰富，使应用开发更加灵活；</a:t>
            </a:r>
          </a:p>
          <a:p>
            <a:pPr marL="742950" lvl="1"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sym typeface="+mn-ea"/>
              </a:rPr>
              <a:t>方舟开发框架</a:t>
            </a:r>
            <a:r>
              <a:rPr lang="zh-CN" altLang="en-US" sz="1600" dirty="0">
                <a:latin typeface="微软雅黑" panose="020B0503020204020204" pitchFamily="34" charset="-122"/>
                <a:ea typeface="微软雅黑" panose="020B0503020204020204" pitchFamily="34" charset="-122"/>
                <a:sym typeface="+mn-ea"/>
              </a:rPr>
              <a:t>提供了相对高层的</a:t>
            </a: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描述，使应用开发更加简单。</a:t>
            </a:r>
          </a:p>
          <a:p>
            <a:pPr marL="742950" lvl="1" indent="-285750">
              <a:lnSpc>
                <a:spcPct val="15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pitchFamily="2" charset="2"/>
              <a:buChar char="n"/>
            </a:pPr>
            <a:r>
              <a:rPr lang="en-US" altLang="zh-CN" sz="1600" dirty="0">
                <a:solidFill>
                  <a:srgbClr val="FF0000"/>
                </a:solidFill>
                <a:latin typeface="微软雅黑" panose="020B0503020204020204" pitchFamily="34" charset="-122"/>
                <a:ea typeface="微软雅黑" panose="020B0503020204020204" pitchFamily="34" charset="-122"/>
                <a:sym typeface="+mn-ea"/>
              </a:rPr>
              <a:t>Java UI</a:t>
            </a:r>
            <a:r>
              <a:rPr lang="zh-CN" altLang="en-US" sz="1600" dirty="0">
                <a:solidFill>
                  <a:srgbClr val="FF0000"/>
                </a:solidFill>
                <a:latin typeface="微软雅黑" panose="020B0503020204020204" pitchFamily="34" charset="-122"/>
                <a:ea typeface="微软雅黑" panose="020B0503020204020204" pitchFamily="34" charset="-122"/>
                <a:sym typeface="+mn-ea"/>
              </a:rPr>
              <a:t>框架和方舟开发框架的对比：</a:t>
            </a:r>
          </a:p>
        </p:txBody>
      </p:sp>
      <p:graphicFrame>
        <p:nvGraphicFramePr>
          <p:cNvPr id="2" name="表格 1"/>
          <p:cNvGraphicFramePr>
            <a:graphicFrameLocks noGrp="1"/>
          </p:cNvGraphicFramePr>
          <p:nvPr>
            <p:custDataLst>
              <p:tags r:id="rId1"/>
            </p:custDataLst>
          </p:nvPr>
        </p:nvGraphicFramePr>
        <p:xfrm>
          <a:off x="1101695" y="3051180"/>
          <a:ext cx="9862559" cy="2659380"/>
        </p:xfrm>
        <a:graphic>
          <a:graphicData uri="http://schemas.openxmlformats.org/drawingml/2006/table">
            <a:tbl>
              <a:tblPr/>
              <a:tblGrid>
                <a:gridCol w="1846271"/>
                <a:gridCol w="2700804"/>
                <a:gridCol w="2606467"/>
                <a:gridCol w="2709017"/>
              </a:tblGrid>
              <a:tr h="0">
                <a:tc>
                  <a:txBody>
                    <a:bodyPr/>
                    <a:lstStyle/>
                    <a:p>
                      <a:pPr algn="ctr" fontAlgn="base" latinLnBrk="0"/>
                      <a:r>
                        <a:rPr lang="zh-CN" altLang="en-US" sz="1600" b="1" dirty="0">
                          <a:effectLst/>
                        </a:rPr>
                        <a:t>比较项</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ase" latinLnBrk="0"/>
                      <a:r>
                        <a:rPr lang="en-US" sz="1600" b="1" dirty="0">
                          <a:effectLst/>
                        </a:rPr>
                        <a:t>Java UI</a:t>
                      </a:r>
                      <a:r>
                        <a:rPr lang="zh-CN" altLang="en-US" sz="1600" b="1" dirty="0">
                          <a:effectLst/>
                        </a:rPr>
                        <a:t>框架</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2">
                  <a:txBody>
                    <a:bodyPr/>
                    <a:lstStyle/>
                    <a:p>
                      <a:pPr algn="ctr" fontAlgn="base" latinLnBrk="0"/>
                      <a:r>
                        <a:rPr lang="zh-CN" altLang="en-US" sz="1600" b="1" dirty="0">
                          <a:effectLst/>
                        </a:rPr>
                        <a:t>方舟开发框架</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CN"/>
                    </a:p>
                  </a:txBody>
                  <a:tcPr/>
                </a:tc>
              </a:tr>
              <a:tr h="0">
                <a:tc>
                  <a:txBody>
                    <a:bodyPr/>
                    <a:lstStyle/>
                    <a:p>
                      <a:pPr algn="ctr" fontAlgn="base"/>
                      <a:r>
                        <a:rPr lang="zh-CN" altLang="en-US" sz="1600" b="1" dirty="0">
                          <a:effectLst/>
                        </a:rPr>
                        <a:t>语言生态</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dirty="0">
                          <a:effectLst/>
                        </a:rPr>
                        <a:t>Java</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dirty="0">
                          <a:effectLst/>
                        </a:rPr>
                        <a:t>JS</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dirty="0" err="1">
                          <a:effectLst/>
                        </a:rPr>
                        <a:t>eTS</a:t>
                      </a:r>
                      <a:endParaRPr lang="en-US" sz="1600" dirty="0">
                        <a:effectLst/>
                      </a:endParaRP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zh-CN" altLang="en-US" sz="1600" b="1" dirty="0">
                          <a:effectLst/>
                        </a:rPr>
                        <a:t>接口方式</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zh-CN" altLang="en-US" sz="1600" dirty="0">
                          <a:effectLst/>
                        </a:rPr>
                        <a:t>命令式</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zh-CN" altLang="en-US" sz="1600" dirty="0">
                          <a:effectLst/>
                        </a:rPr>
                        <a:t>类</a:t>
                      </a:r>
                      <a:r>
                        <a:rPr lang="en-US" sz="1600" dirty="0">
                          <a:effectLst/>
                        </a:rPr>
                        <a:t>Web</a:t>
                      </a:r>
                      <a:r>
                        <a:rPr lang="zh-CN" altLang="en-US" sz="1600" dirty="0">
                          <a:effectLst/>
                        </a:rPr>
                        <a:t>范式</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zh-CN" altLang="en-US" sz="1600" dirty="0">
                          <a:effectLst/>
                        </a:rPr>
                        <a:t>声明式</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zh-CN" altLang="en-US" sz="1600" b="1" dirty="0">
                          <a:effectLst/>
                        </a:rPr>
                        <a:t>执行方式</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a:r>
                        <a:rPr lang="zh-CN" altLang="en-US" sz="1600">
                          <a:effectLst/>
                        </a:rPr>
                        <a:t>开发者处理，基于</a:t>
                      </a:r>
                      <a:r>
                        <a:rPr lang="en-US" altLang="zh-CN" sz="1600">
                          <a:effectLst/>
                        </a:rPr>
                        <a:t>API</a:t>
                      </a:r>
                      <a:r>
                        <a:rPr lang="zh-CN" altLang="en-US" sz="1600">
                          <a:effectLst/>
                        </a:rPr>
                        <a:t>驱动的</a:t>
                      </a:r>
                      <a:r>
                        <a:rPr lang="en-US" altLang="zh-CN" sz="1600">
                          <a:effectLst/>
                        </a:rPr>
                        <a:t>UI</a:t>
                      </a:r>
                      <a:r>
                        <a:rPr lang="zh-CN" altLang="en-US" sz="1600">
                          <a:effectLst/>
                        </a:rPr>
                        <a:t>变更</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a:r>
                        <a:rPr lang="zh-CN" altLang="en-US" sz="1600" dirty="0">
                          <a:effectLst/>
                        </a:rPr>
                        <a:t>框架层处理，基于数据驱动的</a:t>
                      </a:r>
                      <a:r>
                        <a:rPr lang="en-US" altLang="zh-CN" sz="1600" dirty="0">
                          <a:effectLst/>
                        </a:rPr>
                        <a:t>UI</a:t>
                      </a:r>
                      <a:r>
                        <a:rPr lang="zh-CN" altLang="en-US" sz="1600" dirty="0">
                          <a:effectLst/>
                        </a:rPr>
                        <a:t>自动变更</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a:r>
                        <a:rPr lang="zh-CN" altLang="en-US" sz="1600" dirty="0">
                          <a:effectLst/>
                        </a:rPr>
                        <a:t>框架层处理，基于数据驱动的</a:t>
                      </a:r>
                      <a:r>
                        <a:rPr lang="en-US" altLang="zh-CN" sz="1600" dirty="0">
                          <a:effectLst/>
                        </a:rPr>
                        <a:t>UI</a:t>
                      </a:r>
                      <a:r>
                        <a:rPr lang="zh-CN" altLang="en-US" sz="1600" dirty="0">
                          <a:effectLst/>
                        </a:rPr>
                        <a:t>自动变更</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zh-CN" altLang="en-US" sz="1600" b="1" dirty="0">
                          <a:effectLst/>
                        </a:rPr>
                        <a:t>相对优势</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a:r>
                        <a:rPr lang="en-US" altLang="zh-CN" sz="1600">
                          <a:effectLst/>
                        </a:rPr>
                        <a:t>UI</a:t>
                      </a:r>
                      <a:r>
                        <a:rPr lang="zh-CN" altLang="en-US" sz="1600">
                          <a:effectLst/>
                        </a:rPr>
                        <a:t>元素更丰富，开发更灵活</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a:r>
                        <a:rPr lang="zh-CN" altLang="en-US" sz="1600">
                          <a:effectLst/>
                        </a:rPr>
                        <a:t>轻量化，开发更简便</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a:r>
                        <a:rPr lang="zh-CN" altLang="en-US" sz="1600" dirty="0">
                          <a:effectLst/>
                        </a:rPr>
                        <a:t>极简开发，内存占用更少、运行性能更高</a:t>
                      </a:r>
                    </a:p>
                  </a:txBody>
                  <a:tcPr marL="114300" marR="11430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52120" y="1285875"/>
            <a:ext cx="5135245" cy="5128260"/>
          </a:xfrm>
          <a:prstGeom prst="rect">
            <a:avLst/>
          </a:prstGeom>
        </p:spPr>
      </p:pic>
      <p:pic>
        <p:nvPicPr>
          <p:cNvPr id="5" name="图片 4"/>
          <p:cNvPicPr>
            <a:picLocks noChangeAspect="1"/>
          </p:cNvPicPr>
          <p:nvPr/>
        </p:nvPicPr>
        <p:blipFill>
          <a:blip r:embed="rId3"/>
          <a:stretch>
            <a:fillRect/>
          </a:stretch>
        </p:blipFill>
        <p:spPr>
          <a:xfrm>
            <a:off x="5855970" y="1219835"/>
            <a:ext cx="5665470" cy="5116195"/>
          </a:xfrm>
          <a:prstGeom prst="rect">
            <a:avLst/>
          </a:prstGeom>
        </p:spPr>
      </p:pic>
    </p:spTree>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3777" y="23375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3-15</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Checkbox</a:t>
            </a:r>
          </a:p>
        </p:txBody>
      </p:sp>
      <p:sp>
        <p:nvSpPr>
          <p:cNvPr id="8" name="文本框 7"/>
          <p:cNvSpPr txBox="1"/>
          <p:nvPr/>
        </p:nvSpPr>
        <p:spPr>
          <a:xfrm>
            <a:off x="171532" y="913051"/>
            <a:ext cx="10897614"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Checkbox可以实现选中和取消选中的功能。</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Checkbox的共有XML属性继承自：Text</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Checkbox的自有XML属性见下表：</a:t>
            </a:r>
            <a:r>
              <a:rPr lang="zh-CN" altLang="en-US" sz="1600" dirty="0">
                <a:latin typeface="微软雅黑" panose="020B0503020204020204" pitchFamily="34" charset="-122"/>
                <a:ea typeface="微软雅黑" panose="020B0503020204020204" pitchFamily="34" charset="-122"/>
                <a:sym typeface="+mn-ea"/>
              </a:rPr>
              <a:t>：</a:t>
            </a:r>
          </a:p>
        </p:txBody>
      </p:sp>
      <p:pic>
        <p:nvPicPr>
          <p:cNvPr id="3" name="图片 2"/>
          <p:cNvPicPr>
            <a:picLocks noChangeAspect="1"/>
          </p:cNvPicPr>
          <p:nvPr>
            <p:custDataLst>
              <p:tags r:id="rId1"/>
            </p:custDataLst>
          </p:nvPr>
        </p:nvPicPr>
        <p:blipFill>
          <a:blip r:embed="rId4"/>
          <a:stretch>
            <a:fillRect/>
          </a:stretch>
        </p:blipFill>
        <p:spPr>
          <a:xfrm>
            <a:off x="2151380" y="2331085"/>
            <a:ext cx="7562850" cy="39566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场景实例</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使用Checkbox实现多选题的选择效果。</a:t>
            </a:r>
          </a:p>
        </p:txBody>
      </p:sp>
      <p:pic>
        <p:nvPicPr>
          <p:cNvPr id="4" name="图片 3"/>
          <p:cNvPicPr>
            <a:picLocks noChangeAspect="1"/>
          </p:cNvPicPr>
          <p:nvPr/>
        </p:nvPicPr>
        <p:blipFill>
          <a:blip r:embed="rId2"/>
          <a:stretch>
            <a:fillRect/>
          </a:stretch>
        </p:blipFill>
        <p:spPr>
          <a:xfrm>
            <a:off x="4170045" y="872490"/>
            <a:ext cx="3640455" cy="5906770"/>
          </a:xfrm>
          <a:prstGeom prst="rect">
            <a:avLst/>
          </a:prstGeom>
        </p:spPr>
      </p:pic>
      <p:pic>
        <p:nvPicPr>
          <p:cNvPr id="5" name="图片 4"/>
          <p:cNvPicPr>
            <a:picLocks noChangeAspect="1"/>
          </p:cNvPicPr>
          <p:nvPr/>
        </p:nvPicPr>
        <p:blipFill>
          <a:blip r:embed="rId3"/>
          <a:stretch>
            <a:fillRect/>
          </a:stretch>
        </p:blipFill>
        <p:spPr>
          <a:xfrm>
            <a:off x="7969885" y="850900"/>
            <a:ext cx="3976370" cy="5928360"/>
          </a:xfrm>
          <a:prstGeom prst="rect">
            <a:avLst/>
          </a:prstGeom>
        </p:spPr>
      </p:pic>
      <p:pic>
        <p:nvPicPr>
          <p:cNvPr id="6" name="图片 5"/>
          <p:cNvPicPr>
            <a:picLocks noChangeAspect="1"/>
          </p:cNvPicPr>
          <p:nvPr/>
        </p:nvPicPr>
        <p:blipFill>
          <a:blip r:embed="rId4"/>
          <a:stretch>
            <a:fillRect/>
          </a:stretch>
        </p:blipFill>
        <p:spPr>
          <a:xfrm>
            <a:off x="362585" y="4399280"/>
            <a:ext cx="3310890" cy="2218690"/>
          </a:xfrm>
          <a:prstGeom prst="rect">
            <a:avLst/>
          </a:prstGeom>
        </p:spPr>
      </p:pic>
      <p:pic>
        <p:nvPicPr>
          <p:cNvPr id="7" name="图片 6"/>
          <p:cNvPicPr>
            <a:picLocks noChangeAspect="1"/>
          </p:cNvPicPr>
          <p:nvPr/>
        </p:nvPicPr>
        <p:blipFill>
          <a:blip r:embed="rId5"/>
          <a:stretch>
            <a:fillRect/>
          </a:stretch>
        </p:blipFill>
        <p:spPr>
          <a:xfrm>
            <a:off x="362585" y="1791970"/>
            <a:ext cx="3329305" cy="2449195"/>
          </a:xfrm>
          <a:prstGeom prst="rect">
            <a:avLst/>
          </a:prstGeom>
        </p:spPr>
      </p:pic>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2987" y="21470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3-16</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ToastDialog</a:t>
            </a:r>
          </a:p>
        </p:txBody>
      </p:sp>
      <p:sp>
        <p:nvSpPr>
          <p:cNvPr id="8" name="文本框 7"/>
          <p:cNvSpPr txBox="1"/>
          <p:nvPr/>
        </p:nvSpPr>
        <p:spPr>
          <a:xfrm>
            <a:off x="171532" y="942261"/>
            <a:ext cx="10897614"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ToastDialog是在窗口上方弹出的对话框，是通知操作的简单反馈。ToastDialog会在一段时间后消失，在此期间，用户还可以操作当前窗口的其他组件。</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接口说明</a:t>
            </a:r>
          </a:p>
        </p:txBody>
      </p:sp>
      <p:pic>
        <p:nvPicPr>
          <p:cNvPr id="3" name="图片 2"/>
          <p:cNvPicPr>
            <a:picLocks noChangeAspect="1"/>
          </p:cNvPicPr>
          <p:nvPr/>
        </p:nvPicPr>
        <p:blipFill>
          <a:blip r:embed="rId3"/>
          <a:stretch>
            <a:fillRect/>
          </a:stretch>
        </p:blipFill>
        <p:spPr>
          <a:xfrm>
            <a:off x="1931670" y="2141220"/>
            <a:ext cx="7658100" cy="44386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370" y="716280"/>
            <a:ext cx="11948160" cy="4770755"/>
          </a:xfrm>
        </p:spPr>
        <p:txBody>
          <a:bodyPr/>
          <a:lstStyle/>
          <a:p>
            <a:r>
              <a:rPr lang="zh-CN" altLang="en-US" sz="1600">
                <a:latin typeface="微软雅黑" panose="020B0503020204020204" pitchFamily="34" charset="-122"/>
                <a:ea typeface="微软雅黑" panose="020B0503020204020204" pitchFamily="34" charset="-122"/>
              </a:rPr>
              <a:t>场景示例</a:t>
            </a:r>
          </a:p>
          <a:p>
            <a:r>
              <a:rPr lang="zh-CN" altLang="en-US" sz="1600">
                <a:latin typeface="微软雅黑" panose="020B0503020204020204" pitchFamily="34" charset="-122"/>
                <a:ea typeface="微软雅黑" panose="020B0503020204020204" pitchFamily="34" charset="-122"/>
              </a:rPr>
              <a:t>自定义视图：添加多个视图的场景。</a:t>
            </a:r>
          </a:p>
        </p:txBody>
      </p:sp>
      <p:pic>
        <p:nvPicPr>
          <p:cNvPr id="4" name="图片 3"/>
          <p:cNvPicPr>
            <a:picLocks noChangeAspect="1"/>
          </p:cNvPicPr>
          <p:nvPr/>
        </p:nvPicPr>
        <p:blipFill>
          <a:blip r:embed="rId2"/>
          <a:stretch>
            <a:fillRect/>
          </a:stretch>
        </p:blipFill>
        <p:spPr>
          <a:xfrm>
            <a:off x="4015740" y="926465"/>
            <a:ext cx="3780155" cy="5762625"/>
          </a:xfrm>
          <a:prstGeom prst="rect">
            <a:avLst/>
          </a:prstGeom>
        </p:spPr>
      </p:pic>
      <p:pic>
        <p:nvPicPr>
          <p:cNvPr id="5" name="图片 4"/>
          <p:cNvPicPr>
            <a:picLocks noChangeAspect="1"/>
          </p:cNvPicPr>
          <p:nvPr/>
        </p:nvPicPr>
        <p:blipFill>
          <a:blip r:embed="rId3"/>
          <a:stretch>
            <a:fillRect/>
          </a:stretch>
        </p:blipFill>
        <p:spPr>
          <a:xfrm>
            <a:off x="7957820" y="927735"/>
            <a:ext cx="4029710" cy="5761355"/>
          </a:xfrm>
          <a:prstGeom prst="rect">
            <a:avLst/>
          </a:prstGeom>
        </p:spPr>
      </p:pic>
      <p:pic>
        <p:nvPicPr>
          <p:cNvPr id="6" name="图片 5"/>
          <p:cNvPicPr>
            <a:picLocks noChangeAspect="1"/>
          </p:cNvPicPr>
          <p:nvPr/>
        </p:nvPicPr>
        <p:blipFill>
          <a:blip r:embed="rId4"/>
          <a:stretch>
            <a:fillRect/>
          </a:stretch>
        </p:blipFill>
        <p:spPr>
          <a:xfrm>
            <a:off x="360680" y="1778635"/>
            <a:ext cx="3339465" cy="2397760"/>
          </a:xfrm>
          <a:prstGeom prst="rect">
            <a:avLst/>
          </a:prstGeom>
        </p:spPr>
      </p:pic>
      <p:pic>
        <p:nvPicPr>
          <p:cNvPr id="7" name="图片 6"/>
          <p:cNvPicPr>
            <a:picLocks noChangeAspect="1"/>
          </p:cNvPicPr>
          <p:nvPr/>
        </p:nvPicPr>
        <p:blipFill>
          <a:blip r:embed="rId5"/>
          <a:stretch>
            <a:fillRect/>
          </a:stretch>
        </p:blipFill>
        <p:spPr>
          <a:xfrm>
            <a:off x="302260" y="4395470"/>
            <a:ext cx="3456305" cy="2399030"/>
          </a:xfrm>
          <a:prstGeom prst="rect">
            <a:avLst/>
          </a:prstGeom>
        </p:spPr>
      </p:pic>
    </p:spTree>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4412" y="16644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3-17</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PopupDialog</a:t>
            </a:r>
          </a:p>
        </p:txBody>
      </p:sp>
      <p:sp>
        <p:nvSpPr>
          <p:cNvPr id="8" name="文本框 7"/>
          <p:cNvSpPr txBox="1"/>
          <p:nvPr/>
        </p:nvSpPr>
        <p:spPr>
          <a:xfrm>
            <a:off x="171450" y="836930"/>
            <a:ext cx="11779250"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气泡对话框是覆盖在当前界面之上的弹出框，可以相对组件或者屏幕显示。显示时会获取焦点，中断用户操作，被覆盖的其他组件无法交互。气泡对话框内容一般简单明了，并提示用户一些需要确认的信息。</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接口说明</a:t>
            </a:r>
          </a:p>
        </p:txBody>
      </p:sp>
      <p:pic>
        <p:nvPicPr>
          <p:cNvPr id="3" name="图片 2"/>
          <p:cNvPicPr>
            <a:picLocks noChangeAspect="1"/>
          </p:cNvPicPr>
          <p:nvPr>
            <p:custDataLst>
              <p:tags r:id="rId1"/>
            </p:custDataLst>
          </p:nvPr>
        </p:nvPicPr>
        <p:blipFill>
          <a:blip r:embed="rId4"/>
          <a:stretch>
            <a:fillRect/>
          </a:stretch>
        </p:blipFill>
        <p:spPr>
          <a:xfrm>
            <a:off x="2167255" y="2131695"/>
            <a:ext cx="7858125" cy="451612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4535"/>
            <a:ext cx="12192000" cy="4770755"/>
          </a:xfrm>
        </p:spPr>
        <p:txBody>
          <a:bodyPr/>
          <a:lstStyle/>
          <a:p>
            <a:r>
              <a:rPr lang="zh-CN" altLang="en-US" sz="1600">
                <a:latin typeface="微软雅黑" panose="020B0503020204020204" pitchFamily="34" charset="-122"/>
                <a:ea typeface="微软雅黑" panose="020B0503020204020204" pitchFamily="34" charset="-122"/>
              </a:rPr>
              <a:t>创建和使用：在Java代码中实现，点击Button组件时显示带有简单文本信息的气泡对话框。</a:t>
            </a:r>
          </a:p>
        </p:txBody>
      </p:sp>
      <p:pic>
        <p:nvPicPr>
          <p:cNvPr id="4" name="图片 3"/>
          <p:cNvPicPr>
            <a:picLocks noChangeAspect="1"/>
          </p:cNvPicPr>
          <p:nvPr/>
        </p:nvPicPr>
        <p:blipFill>
          <a:blip r:embed="rId3"/>
          <a:stretch>
            <a:fillRect/>
          </a:stretch>
        </p:blipFill>
        <p:spPr>
          <a:xfrm>
            <a:off x="527685" y="1402715"/>
            <a:ext cx="6132830" cy="5290185"/>
          </a:xfrm>
          <a:prstGeom prst="rect">
            <a:avLst/>
          </a:prstGeom>
        </p:spPr>
      </p:pic>
      <p:pic>
        <p:nvPicPr>
          <p:cNvPr id="5" name="图片 4"/>
          <p:cNvPicPr>
            <a:picLocks noChangeAspect="1"/>
          </p:cNvPicPr>
          <p:nvPr/>
        </p:nvPicPr>
        <p:blipFill>
          <a:blip r:embed="rId4"/>
          <a:stretch>
            <a:fillRect/>
          </a:stretch>
        </p:blipFill>
        <p:spPr>
          <a:xfrm>
            <a:off x="7213600" y="1975485"/>
            <a:ext cx="4086225" cy="3362325"/>
          </a:xfrm>
          <a:prstGeom prst="rect">
            <a:avLst/>
          </a:prstGeom>
        </p:spPr>
      </p:pic>
    </p:spTree>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2352" y="20390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3-18</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CommonDialog</a:t>
            </a:r>
          </a:p>
        </p:txBody>
      </p:sp>
      <p:sp>
        <p:nvSpPr>
          <p:cNvPr id="8" name="文本框 7"/>
          <p:cNvSpPr txBox="1"/>
          <p:nvPr/>
        </p:nvSpPr>
        <p:spPr>
          <a:xfrm>
            <a:off x="171450" y="887730"/>
            <a:ext cx="11820525" cy="304609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CommonDialog是一种在弹出框消失之前，用户无法操作其他界面内容的对话框。通常用来展示用户当前需要的或用户必须关注的信息或操作。对话框的内容通常是不同组件进行组合布局，如：文本、列表、输入框、网格、图标或图片，常用于选择或确认信息。</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接口说明</a:t>
            </a:r>
          </a:p>
          <a:p>
            <a:pPr marL="285750" indent="-285750" fontAlgn="auto">
              <a:lnSpc>
                <a:spcPct val="150000"/>
              </a:lnSpc>
              <a:buFont typeface="Wingdings" panose="05000000000000000000" pitchFamily="2" charset="2"/>
              <a:buChar char="n"/>
            </a:pPr>
            <a:endParaRPr 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endParaRPr 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endParaRPr 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sz="1600" dirty="0">
                <a:latin typeface="微软雅黑" panose="020B0503020204020204" pitchFamily="34" charset="-122"/>
                <a:ea typeface="微软雅黑" panose="020B0503020204020204" pitchFamily="34" charset="-122"/>
                <a:sym typeface="+mn-ea"/>
              </a:rPr>
              <a:t>常用方法</a:t>
            </a:r>
          </a:p>
        </p:txBody>
      </p:sp>
      <p:pic>
        <p:nvPicPr>
          <p:cNvPr id="3" name="图片 2"/>
          <p:cNvPicPr>
            <a:picLocks noChangeAspect="1"/>
          </p:cNvPicPr>
          <p:nvPr/>
        </p:nvPicPr>
        <p:blipFill>
          <a:blip r:embed="rId3"/>
          <a:stretch>
            <a:fillRect/>
          </a:stretch>
        </p:blipFill>
        <p:spPr>
          <a:xfrm>
            <a:off x="1578610" y="2208530"/>
            <a:ext cx="7686675" cy="1209675"/>
          </a:xfrm>
          <a:prstGeom prst="rect">
            <a:avLst/>
          </a:prstGeom>
        </p:spPr>
      </p:pic>
      <p:pic>
        <p:nvPicPr>
          <p:cNvPr id="4" name="图片 3"/>
          <p:cNvPicPr>
            <a:picLocks noChangeAspect="1"/>
          </p:cNvPicPr>
          <p:nvPr/>
        </p:nvPicPr>
        <p:blipFill>
          <a:blip r:embed="rId4"/>
          <a:stretch>
            <a:fillRect/>
          </a:stretch>
        </p:blipFill>
        <p:spPr>
          <a:xfrm>
            <a:off x="2540635" y="3609975"/>
            <a:ext cx="6724650" cy="32480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3900"/>
            <a:ext cx="12117705" cy="4770755"/>
          </a:xfrm>
        </p:spPr>
        <p:txBody>
          <a:bodyPr/>
          <a:lstStyle/>
          <a:p>
            <a:r>
              <a:rPr lang="zh-CN" altLang="en-US" sz="1600">
                <a:latin typeface="微软雅黑" panose="020B0503020204020204" pitchFamily="34" charset="-122"/>
                <a:ea typeface="微软雅黑" panose="020B0503020204020204" pitchFamily="34" charset="-122"/>
              </a:rPr>
              <a:t>使用对话框</a:t>
            </a:r>
          </a:p>
          <a:p>
            <a:r>
              <a:rPr lang="zh-CN" altLang="en-US" sz="1600">
                <a:latin typeface="微软雅黑" panose="020B0503020204020204" pitchFamily="34" charset="-122"/>
                <a:ea typeface="微软雅黑" panose="020B0503020204020204" pitchFamily="34" charset="-122"/>
              </a:rPr>
              <a:t>下面显示一个包含标题、内容和按钮的简单对话框。设置按钮时传入的IDialog.BUTTON3表示按钮为按钮区从左至右第三个按钮，当只设置一个按钮时，按钮居中，多个按钮时以相同比例平均分配在按钮区。</a:t>
            </a:r>
          </a:p>
        </p:txBody>
      </p:sp>
      <p:pic>
        <p:nvPicPr>
          <p:cNvPr id="4" name="图片 3"/>
          <p:cNvPicPr>
            <a:picLocks noChangeAspect="1"/>
          </p:cNvPicPr>
          <p:nvPr/>
        </p:nvPicPr>
        <p:blipFill>
          <a:blip r:embed="rId2"/>
          <a:stretch>
            <a:fillRect/>
          </a:stretch>
        </p:blipFill>
        <p:spPr>
          <a:xfrm>
            <a:off x="455930" y="2033905"/>
            <a:ext cx="7783195" cy="4654550"/>
          </a:xfrm>
          <a:prstGeom prst="rect">
            <a:avLst/>
          </a:prstGeom>
        </p:spPr>
      </p:pic>
      <p:pic>
        <p:nvPicPr>
          <p:cNvPr id="5" name="图片 4"/>
          <p:cNvPicPr>
            <a:picLocks noChangeAspect="1"/>
          </p:cNvPicPr>
          <p:nvPr/>
        </p:nvPicPr>
        <p:blipFill>
          <a:blip r:embed="rId3"/>
          <a:stretch>
            <a:fillRect/>
          </a:stretch>
        </p:blipFill>
        <p:spPr>
          <a:xfrm>
            <a:off x="8889365" y="4371975"/>
            <a:ext cx="2896235" cy="2089150"/>
          </a:xfrm>
          <a:prstGeom prst="rect">
            <a:avLst/>
          </a:prstGeom>
        </p:spPr>
      </p:pic>
      <p:pic>
        <p:nvPicPr>
          <p:cNvPr id="6" name="图片 5"/>
          <p:cNvPicPr>
            <a:picLocks noChangeAspect="1"/>
          </p:cNvPicPr>
          <p:nvPr/>
        </p:nvPicPr>
        <p:blipFill>
          <a:blip r:embed="rId4"/>
          <a:stretch>
            <a:fillRect/>
          </a:stretch>
        </p:blipFill>
        <p:spPr>
          <a:xfrm>
            <a:off x="8947150" y="2033905"/>
            <a:ext cx="2780665" cy="2192020"/>
          </a:xfrm>
          <a:prstGeom prst="rect">
            <a:avLst/>
          </a:prstGeom>
        </p:spPr>
      </p:pic>
    </p:spTree>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507" y="19374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3-19</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ScrollView</a:t>
            </a:r>
          </a:p>
        </p:txBody>
      </p:sp>
      <p:sp>
        <p:nvSpPr>
          <p:cNvPr id="8" name="文本框 7"/>
          <p:cNvSpPr txBox="1"/>
          <p:nvPr/>
        </p:nvSpPr>
        <p:spPr>
          <a:xfrm>
            <a:off x="242570" y="1052830"/>
            <a:ext cx="11791315" cy="119888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ScrollView是一种带滚动功能的组件，它采用滑动的方式在有限的区域内显示更多的内容。</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ScrollView的共有XML属性继承自：StackLayout</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ScrollView的自有XML属性见下表：</a:t>
            </a:r>
          </a:p>
        </p:txBody>
      </p:sp>
      <p:pic>
        <p:nvPicPr>
          <p:cNvPr id="3" name="图片 2"/>
          <p:cNvPicPr>
            <a:picLocks noChangeAspect="1"/>
          </p:cNvPicPr>
          <p:nvPr/>
        </p:nvPicPr>
        <p:blipFill>
          <a:blip r:embed="rId3"/>
          <a:stretch>
            <a:fillRect/>
          </a:stretch>
        </p:blipFill>
        <p:spPr>
          <a:xfrm>
            <a:off x="1826260" y="2720340"/>
            <a:ext cx="8401050" cy="22288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4887" y="175968"/>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1-3</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UI</a:t>
            </a:r>
            <a:r>
              <a:rPr lang="zh-CN" altLang="en-US" sz="2400" dirty="0">
                <a:latin typeface="微软雅黑" panose="020B0503020204020204" pitchFamily="34" charset="-122"/>
                <a:ea typeface="微软雅黑" panose="020B0503020204020204" pitchFamily="34" charset="-122"/>
                <a:sym typeface="+mn-ea"/>
              </a:rPr>
              <a:t>核心内容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708742" y="1382951"/>
            <a:ext cx="10897614" cy="418191"/>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UI</a:t>
            </a:r>
            <a:r>
              <a:rPr lang="zh-CN" altLang="en-US" sz="1600" dirty="0">
                <a:latin typeface="微软雅黑" panose="020B0503020204020204" pitchFamily="34" charset="-122"/>
                <a:ea typeface="微软雅黑" panose="020B0503020204020204" pitchFamily="34" charset="-122"/>
                <a:sym typeface="+mn-ea"/>
              </a:rPr>
              <a:t>的核心内容包括组件、布局和事件。</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102" y="3803016"/>
            <a:ext cx="4661795" cy="240028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8490" y="5235461"/>
            <a:ext cx="391879" cy="479175"/>
          </a:xfrm>
          <a:prstGeom prst="rect">
            <a:avLst/>
          </a:prstGeom>
        </p:spPr>
      </p:pic>
      <p:sp>
        <p:nvSpPr>
          <p:cNvPr id="9" name="文本框 8"/>
          <p:cNvSpPr txBox="1"/>
          <p:nvPr/>
        </p:nvSpPr>
        <p:spPr>
          <a:xfrm>
            <a:off x="4644582" y="2203564"/>
            <a:ext cx="2549847"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组件：</a:t>
            </a:r>
            <a:r>
              <a:rPr lang="zh-CN" altLang="en-US" dirty="0">
                <a:latin typeface="微软雅黑" panose="020B0503020204020204" pitchFamily="34" charset="-122"/>
                <a:ea typeface="微软雅黑" panose="020B0503020204020204" pitchFamily="34" charset="-122"/>
              </a:rPr>
              <a:t>屏幕呈现出来的可视化元素</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文本框、按钮、图片</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9116291" y="4312131"/>
            <a:ext cx="2549847"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事件：</a:t>
            </a:r>
            <a:r>
              <a:rPr lang="zh-CN" altLang="en-US" dirty="0">
                <a:latin typeface="微软雅黑" panose="020B0503020204020204" pitchFamily="34" charset="-122"/>
                <a:ea typeface="微软雅黑" panose="020B0503020204020204" pitchFamily="34" charset="-122"/>
              </a:rPr>
              <a:t>发生在组件上交互及状态改变</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点击、长按、滑动</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08741" y="4133529"/>
            <a:ext cx="2549847"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布局：</a:t>
            </a:r>
            <a:r>
              <a:rPr lang="zh-CN" altLang="en-US" dirty="0">
                <a:latin typeface="微软雅黑" panose="020B0503020204020204" pitchFamily="34" charset="-122"/>
                <a:ea typeface="微软雅黑" panose="020B0503020204020204" pitchFamily="34" charset="-122"/>
              </a:rPr>
              <a:t>组件在屏幕上的排列方式</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线性、相对、绝对</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flipH="1">
            <a:off x="3120313" y="4475122"/>
            <a:ext cx="13657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5744095" y="3167149"/>
            <a:ext cx="969255" cy="1210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7" idx="3"/>
          </p:cNvCxnSpPr>
          <p:nvPr/>
        </p:nvCxnSpPr>
        <p:spPr>
          <a:xfrm flipV="1">
            <a:off x="7390369" y="4666032"/>
            <a:ext cx="1612315" cy="8090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486101" y="4221018"/>
            <a:ext cx="1720735" cy="1690255"/>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55858" y="4256256"/>
            <a:ext cx="1359454" cy="135945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437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设置ScrollView</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ScrollView的速度、滚动、回弹等常用接口如下</a:t>
            </a:r>
            <a:r>
              <a:rPr lang="zh-CN" altLang="en-US"/>
              <a:t>：</a:t>
            </a:r>
          </a:p>
        </p:txBody>
      </p:sp>
      <p:pic>
        <p:nvPicPr>
          <p:cNvPr id="4" name="图片 3"/>
          <p:cNvPicPr>
            <a:picLocks noChangeAspect="1"/>
          </p:cNvPicPr>
          <p:nvPr/>
        </p:nvPicPr>
        <p:blipFill>
          <a:blip r:embed="rId2"/>
          <a:stretch>
            <a:fillRect/>
          </a:stretch>
        </p:blipFill>
        <p:spPr>
          <a:xfrm>
            <a:off x="1895475" y="2049780"/>
            <a:ext cx="8401050" cy="4491990"/>
          </a:xfrm>
          <a:prstGeom prst="rect">
            <a:avLst/>
          </a:prstGeom>
        </p:spPr>
      </p:pic>
    </p:spTree>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390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创建ScrollView</a:t>
            </a:r>
          </a:p>
        </p:txBody>
      </p:sp>
      <p:pic>
        <p:nvPicPr>
          <p:cNvPr id="5" name="图片 4"/>
          <p:cNvPicPr>
            <a:picLocks noChangeAspect="1"/>
          </p:cNvPicPr>
          <p:nvPr/>
        </p:nvPicPr>
        <p:blipFill>
          <a:blip r:embed="rId2"/>
          <a:stretch>
            <a:fillRect/>
          </a:stretch>
        </p:blipFill>
        <p:spPr>
          <a:xfrm>
            <a:off x="222250" y="1255395"/>
            <a:ext cx="3818255" cy="5170805"/>
          </a:xfrm>
          <a:prstGeom prst="rect">
            <a:avLst/>
          </a:prstGeom>
        </p:spPr>
      </p:pic>
      <p:pic>
        <p:nvPicPr>
          <p:cNvPr id="6" name="图片 5"/>
          <p:cNvPicPr>
            <a:picLocks noChangeAspect="1"/>
          </p:cNvPicPr>
          <p:nvPr/>
        </p:nvPicPr>
        <p:blipFill>
          <a:blip r:embed="rId3"/>
          <a:stretch>
            <a:fillRect/>
          </a:stretch>
        </p:blipFill>
        <p:spPr>
          <a:xfrm>
            <a:off x="4298950" y="1360170"/>
            <a:ext cx="3969385" cy="4791075"/>
          </a:xfrm>
          <a:prstGeom prst="rect">
            <a:avLst/>
          </a:prstGeom>
        </p:spPr>
      </p:pic>
      <p:pic>
        <p:nvPicPr>
          <p:cNvPr id="7" name="图片 6"/>
          <p:cNvPicPr>
            <a:picLocks noChangeAspect="1"/>
          </p:cNvPicPr>
          <p:nvPr/>
        </p:nvPicPr>
        <p:blipFill>
          <a:blip r:embed="rId4"/>
          <a:stretch>
            <a:fillRect/>
          </a:stretch>
        </p:blipFill>
        <p:spPr>
          <a:xfrm>
            <a:off x="8614410" y="1255395"/>
            <a:ext cx="3356610" cy="5135245"/>
          </a:xfrm>
          <a:prstGeom prst="rect">
            <a:avLst/>
          </a:prstGeom>
        </p:spPr>
      </p:pic>
    </p:spTree>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1087" y="28137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3-20</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TabList和Tab</a:t>
            </a:r>
          </a:p>
        </p:txBody>
      </p:sp>
      <p:sp>
        <p:nvSpPr>
          <p:cNvPr id="8" name="文本框 7"/>
          <p:cNvSpPr txBox="1"/>
          <p:nvPr/>
        </p:nvSpPr>
        <p:spPr>
          <a:xfrm>
            <a:off x="501097" y="1125776"/>
            <a:ext cx="10897614" cy="82994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Tablist的共有XML属性继承自：ScrollView</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Tablist的自有XML属性见下表：</a:t>
            </a:r>
          </a:p>
        </p:txBody>
      </p:sp>
      <p:pic>
        <p:nvPicPr>
          <p:cNvPr id="3" name="图片 2"/>
          <p:cNvPicPr>
            <a:picLocks noChangeAspect="1"/>
          </p:cNvPicPr>
          <p:nvPr/>
        </p:nvPicPr>
        <p:blipFill>
          <a:blip r:embed="rId3"/>
          <a:stretch>
            <a:fillRect/>
          </a:stretch>
        </p:blipFill>
        <p:spPr>
          <a:xfrm>
            <a:off x="1882775" y="2193925"/>
            <a:ext cx="8134350" cy="43211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916940" y="848360"/>
            <a:ext cx="10238740" cy="5701030"/>
          </a:xfrm>
          <a:prstGeom prst="rect">
            <a:avLst/>
          </a:prstGeom>
        </p:spPr>
      </p:pic>
    </p:spTree>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755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TabList常用接口</a:t>
            </a:r>
          </a:p>
        </p:txBody>
      </p:sp>
      <p:pic>
        <p:nvPicPr>
          <p:cNvPr id="4" name="图片 3"/>
          <p:cNvPicPr>
            <a:picLocks noChangeAspect="1"/>
          </p:cNvPicPr>
          <p:nvPr/>
        </p:nvPicPr>
        <p:blipFill>
          <a:blip r:embed="rId2"/>
          <a:stretch>
            <a:fillRect/>
          </a:stretch>
        </p:blipFill>
        <p:spPr>
          <a:xfrm>
            <a:off x="2200275" y="1324610"/>
            <a:ext cx="7791450" cy="4163060"/>
          </a:xfrm>
          <a:prstGeom prst="rect">
            <a:avLst/>
          </a:prstGeom>
        </p:spPr>
      </p:pic>
    </p:spTree>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834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xml中创建TabLis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p>
        </p:txBody>
      </p:sp>
      <p:pic>
        <p:nvPicPr>
          <p:cNvPr id="4" name="图片 3"/>
          <p:cNvPicPr>
            <a:picLocks noChangeAspect="1"/>
          </p:cNvPicPr>
          <p:nvPr/>
        </p:nvPicPr>
        <p:blipFill>
          <a:blip r:embed="rId2"/>
          <a:stretch>
            <a:fillRect/>
          </a:stretch>
        </p:blipFill>
        <p:spPr>
          <a:xfrm>
            <a:off x="2806065" y="1251585"/>
            <a:ext cx="4981575" cy="4941570"/>
          </a:xfrm>
          <a:prstGeom prst="rect">
            <a:avLst/>
          </a:prstGeom>
        </p:spPr>
      </p:pic>
    </p:spTree>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08025"/>
            <a:ext cx="12192000" cy="4770755"/>
          </a:xfrm>
        </p:spPr>
        <p:txBody>
          <a:bodyPr/>
          <a:lstStyle/>
          <a:p>
            <a:r>
              <a:rPr lang="zh-CN" altLang="en-US" sz="1600">
                <a:latin typeface="微软雅黑" panose="020B0503020204020204" pitchFamily="34" charset="-122"/>
                <a:ea typeface="微软雅黑" panose="020B0503020204020204" pitchFamily="34" charset="-122"/>
              </a:rPr>
              <a:t>效果展示</a:t>
            </a:r>
          </a:p>
        </p:txBody>
      </p:sp>
      <p:pic>
        <p:nvPicPr>
          <p:cNvPr id="4" name="图片 3"/>
          <p:cNvPicPr>
            <a:picLocks noChangeAspect="1"/>
          </p:cNvPicPr>
          <p:nvPr/>
        </p:nvPicPr>
        <p:blipFill>
          <a:blip r:embed="rId2"/>
          <a:stretch>
            <a:fillRect/>
          </a:stretch>
        </p:blipFill>
        <p:spPr>
          <a:xfrm>
            <a:off x="233045" y="1275715"/>
            <a:ext cx="6477000" cy="5359400"/>
          </a:xfrm>
          <a:prstGeom prst="rect">
            <a:avLst/>
          </a:prstGeom>
        </p:spPr>
      </p:pic>
      <p:pic>
        <p:nvPicPr>
          <p:cNvPr id="5" name="图片 4"/>
          <p:cNvPicPr>
            <a:picLocks noChangeAspect="1"/>
          </p:cNvPicPr>
          <p:nvPr/>
        </p:nvPicPr>
        <p:blipFill>
          <a:blip r:embed="rId3"/>
          <a:stretch>
            <a:fillRect/>
          </a:stretch>
        </p:blipFill>
        <p:spPr>
          <a:xfrm>
            <a:off x="7451725" y="1383665"/>
            <a:ext cx="3943350" cy="5143500"/>
          </a:xfrm>
          <a:prstGeom prst="rect">
            <a:avLst/>
          </a:prstGeom>
        </p:spPr>
      </p:pic>
    </p:spTree>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5197" y="15564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3-21</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ListContainer</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285197" y="994331"/>
            <a:ext cx="10897614" cy="115685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ListContainer</a:t>
            </a:r>
            <a:r>
              <a:rPr lang="zh-CN" altLang="en-US" sz="1600" dirty="0">
                <a:latin typeface="微软雅黑" panose="020B0503020204020204" pitchFamily="34" charset="-122"/>
                <a:ea typeface="微软雅黑" panose="020B0503020204020204" pitchFamily="34" charset="-122"/>
                <a:sym typeface="+mn-ea"/>
              </a:rPr>
              <a:t>是用来呈现连续、多行数据的组件，包含一系列相同类型的列表项。</a:t>
            </a: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sym typeface="+mn-ea"/>
              </a:rPr>
              <a:t>ListContainer</a:t>
            </a:r>
            <a:r>
              <a:rPr lang="zh-CN" altLang="en-US" sz="1600" dirty="0">
                <a:latin typeface="微软雅黑" panose="020B0503020204020204" pitchFamily="34" charset="-122"/>
                <a:ea typeface="微软雅黑" panose="020B0503020204020204" pitchFamily="34" charset="-122"/>
                <a:sym typeface="+mn-ea"/>
              </a:rPr>
              <a:t>的共有</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属性继承自</a:t>
            </a:r>
            <a:r>
              <a:rPr lang="en-US" altLang="zh-CN" sz="1600" dirty="0">
                <a:latin typeface="微软雅黑" panose="020B0503020204020204" pitchFamily="34" charset="-122"/>
                <a:ea typeface="微软雅黑" panose="020B0503020204020204" pitchFamily="34" charset="-122"/>
                <a:sym typeface="+mn-ea"/>
              </a:rPr>
              <a:t>Component</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自有</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属性如下：</a:t>
            </a:r>
          </a:p>
        </p:txBody>
      </p:sp>
      <p:graphicFrame>
        <p:nvGraphicFramePr>
          <p:cNvPr id="2" name="表格 1"/>
          <p:cNvGraphicFramePr>
            <a:graphicFrameLocks noGrp="1"/>
          </p:cNvGraphicFramePr>
          <p:nvPr/>
        </p:nvGraphicFramePr>
        <p:xfrm>
          <a:off x="1122651" y="2650376"/>
          <a:ext cx="9946697" cy="2514423"/>
        </p:xfrm>
        <a:graphic>
          <a:graphicData uri="http://schemas.openxmlformats.org/drawingml/2006/table">
            <a:tbl>
              <a:tblPr/>
              <a:tblGrid>
                <a:gridCol w="1487966"/>
                <a:gridCol w="2423258"/>
                <a:gridCol w="1315078"/>
                <a:gridCol w="4720395"/>
              </a:tblGrid>
              <a:tr h="538677">
                <a:tc>
                  <a:txBody>
                    <a:bodyPr/>
                    <a:lstStyle/>
                    <a:p>
                      <a:pPr algn="l" fontAlgn="base" latinLnBrk="0"/>
                      <a:r>
                        <a:rPr lang="zh-CN" altLang="en-US" sz="1400" b="1" dirty="0">
                          <a:effectLst/>
                        </a:rPr>
                        <a:t>属性名称</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400" b="1" dirty="0">
                          <a:effectLst/>
                        </a:rPr>
                        <a:t>中文描述</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400" b="1" dirty="0">
                          <a:effectLst/>
                        </a:rPr>
                        <a:t>取值</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r>
                        <a:rPr lang="zh-CN" altLang="en-US" sz="1400" b="1" dirty="0">
                          <a:effectLst/>
                        </a:rPr>
                        <a:t>取值说明</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r>
              <a:tr h="534445">
                <a:tc>
                  <a:txBody>
                    <a:bodyPr/>
                    <a:lstStyle/>
                    <a:p>
                      <a:pPr fontAlgn="base"/>
                      <a:r>
                        <a:rPr lang="en-US" sz="1400" dirty="0" err="1">
                          <a:effectLst/>
                        </a:rPr>
                        <a:t>rebound_effect</a:t>
                      </a:r>
                      <a:endParaRPr lang="en-US" sz="1400" dirty="0">
                        <a:effectLst/>
                      </a:endParaRP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400" dirty="0">
                          <a:effectLst/>
                        </a:rPr>
                        <a:t>开启</a:t>
                      </a:r>
                      <a:r>
                        <a:rPr lang="en-US" altLang="zh-CN" sz="1400" dirty="0">
                          <a:effectLst/>
                        </a:rPr>
                        <a:t>/</a:t>
                      </a:r>
                      <a:r>
                        <a:rPr lang="zh-CN" altLang="en-US" sz="1400" dirty="0">
                          <a:effectLst/>
                        </a:rPr>
                        <a:t>关闭回弹效果</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en-US" sz="1400" dirty="0" err="1">
                          <a:effectLst/>
                        </a:rPr>
                        <a:t>boolean</a:t>
                      </a:r>
                      <a:r>
                        <a:rPr lang="zh-CN" altLang="en-US" sz="1400" dirty="0">
                          <a:effectLst/>
                        </a:rPr>
                        <a:t>类型</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400">
                          <a:effectLst/>
                        </a:rPr>
                        <a:t>可以直接设置</a:t>
                      </a:r>
                      <a:r>
                        <a:rPr lang="en-US" sz="1400">
                          <a:effectLst/>
                        </a:rPr>
                        <a:t>true/false，</a:t>
                      </a:r>
                      <a:r>
                        <a:rPr lang="zh-CN" altLang="en-US" sz="1400">
                          <a:effectLst/>
                        </a:rPr>
                        <a:t>也可以引用</a:t>
                      </a:r>
                      <a:r>
                        <a:rPr lang="en-US" sz="1400">
                          <a:effectLst/>
                        </a:rPr>
                        <a:t>boolean</a:t>
                      </a:r>
                      <a:r>
                        <a:rPr lang="zh-CN" altLang="en-US" sz="1400">
                          <a:effectLst/>
                        </a:rPr>
                        <a:t>资源。</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r h="498764">
                <a:tc>
                  <a:txBody>
                    <a:bodyPr/>
                    <a:lstStyle/>
                    <a:p>
                      <a:pPr fontAlgn="base"/>
                      <a:r>
                        <a:rPr lang="en-US" sz="1400">
                          <a:effectLst/>
                        </a:rPr>
                        <a:t>shader_color</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400">
                          <a:effectLst/>
                        </a:rPr>
                        <a:t>着色器颜色</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en-US" sz="1400" dirty="0">
                          <a:effectLst/>
                        </a:rPr>
                        <a:t>color</a:t>
                      </a:r>
                      <a:r>
                        <a:rPr lang="zh-CN" altLang="en-US" sz="1400" dirty="0">
                          <a:effectLst/>
                        </a:rPr>
                        <a:t>类型</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400" dirty="0">
                          <a:effectLst/>
                        </a:rPr>
                        <a:t>可以直接设置色值，也可以引用</a:t>
                      </a:r>
                      <a:r>
                        <a:rPr lang="en-US" altLang="zh-CN" sz="1400" dirty="0">
                          <a:effectLst/>
                        </a:rPr>
                        <a:t>color</a:t>
                      </a:r>
                      <a:r>
                        <a:rPr lang="zh-CN" altLang="en-US" sz="1400" dirty="0">
                          <a:effectLst/>
                        </a:rPr>
                        <a:t>资源。</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r h="538677">
                <a:tc rowSpan="2">
                  <a:txBody>
                    <a:bodyPr/>
                    <a:lstStyle/>
                    <a:p>
                      <a:pPr fontAlgn="base"/>
                      <a:r>
                        <a:rPr lang="en-US" sz="1400">
                          <a:effectLst/>
                        </a:rPr>
                        <a:t>orientation</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rowSpan="2">
                  <a:txBody>
                    <a:bodyPr/>
                    <a:lstStyle/>
                    <a:p>
                      <a:pPr fontAlgn="base"/>
                      <a:r>
                        <a:rPr lang="zh-CN" altLang="en-US" sz="1400">
                          <a:effectLst/>
                        </a:rPr>
                        <a:t>列表项排列方向</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en-US" sz="1400">
                          <a:effectLst/>
                        </a:rPr>
                        <a:t>horizontal</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400" dirty="0">
                          <a:effectLst/>
                        </a:rPr>
                        <a:t>表示水平方向列表。</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r h="350648">
                <a:tc vMerge="1">
                  <a:txBody>
                    <a:bodyPr/>
                    <a:lstStyle/>
                    <a:p>
                      <a:endParaRPr lang="zh-CN"/>
                    </a:p>
                  </a:txBody>
                  <a:tcPr/>
                </a:tc>
                <a:tc vMerge="1">
                  <a:txBody>
                    <a:bodyPr/>
                    <a:lstStyle/>
                    <a:p>
                      <a:endParaRPr lang="zh-CN"/>
                    </a:p>
                  </a:txBody>
                  <a:tcPr/>
                </a:tc>
                <a:tc>
                  <a:txBody>
                    <a:bodyPr/>
                    <a:lstStyle/>
                    <a:p>
                      <a:pPr fontAlgn="base"/>
                      <a:r>
                        <a:rPr lang="en-US" sz="1400">
                          <a:effectLst/>
                        </a:rPr>
                        <a:t>vertical</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fontAlgn="base"/>
                      <a:r>
                        <a:rPr lang="zh-CN" altLang="en-US" sz="1400" dirty="0">
                          <a:effectLst/>
                        </a:rPr>
                        <a:t>表示垂直方向列表。</a:t>
                      </a:r>
                    </a:p>
                  </a:txBody>
                  <a:tcPr marL="114300" marR="114300" marT="95250" marB="9525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52177" y="867966"/>
            <a:ext cx="10897614" cy="418191"/>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开发步骤：</a:t>
            </a:r>
          </a:p>
        </p:txBody>
      </p:sp>
      <p:sp>
        <p:nvSpPr>
          <p:cNvPr id="7" name="文本框 6"/>
          <p:cNvSpPr txBox="1"/>
          <p:nvPr/>
        </p:nvSpPr>
        <p:spPr>
          <a:xfrm>
            <a:off x="456012" y="1591029"/>
            <a:ext cx="5692058" cy="3415030"/>
          </a:xfrm>
          <a:prstGeom prst="rect">
            <a:avLst/>
          </a:prstGeom>
          <a:noFill/>
        </p:spPr>
        <p:txBody>
          <a:bodyPr wrap="square">
            <a:spAutoFit/>
          </a:bodyPr>
          <a:lstStyle/>
          <a:p>
            <a:pPr marL="342900" indent="-342900" fontAlgn="auto">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在所需布局中创建</a:t>
            </a:r>
            <a:r>
              <a:rPr lang="en-US" altLang="zh-CN" sz="1600" dirty="0">
                <a:latin typeface="微软雅黑" panose="020B0503020204020204" pitchFamily="34" charset="-122"/>
                <a:ea typeface="微软雅黑" panose="020B0503020204020204" pitchFamily="34" charset="-122"/>
                <a:sym typeface="+mn-ea"/>
              </a:rPr>
              <a:t>ListContainer</a:t>
            </a:r>
            <a:r>
              <a:rPr lang="zh-CN" altLang="en-US" sz="1600" dirty="0">
                <a:latin typeface="微软雅黑" panose="020B0503020204020204" pitchFamily="34" charset="-122"/>
                <a:ea typeface="微软雅黑" panose="020B0503020204020204" pitchFamily="34" charset="-122"/>
                <a:sym typeface="+mn-ea"/>
              </a:rPr>
              <a:t>组件</a:t>
            </a:r>
            <a:r>
              <a:rPr lang="zh-CN" sz="1600" dirty="0">
                <a:latin typeface="微软雅黑" panose="020B0503020204020204" pitchFamily="34" charset="-122"/>
                <a:ea typeface="微软雅黑" panose="020B0503020204020204" pitchFamily="34" charset="-122"/>
                <a:sym typeface="+mn-ea"/>
              </a:rPr>
              <a:t>；</a:t>
            </a:r>
            <a:endParaRPr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AutoNum type="arabicPeriod"/>
            </a:pPr>
            <a:r>
              <a:rPr lang="zh-CN" altLang="en-US" sz="1600" dirty="0">
                <a:latin typeface="微软雅黑" panose="020B0503020204020204" pitchFamily="34" charset="-122"/>
                <a:ea typeface="微软雅黑" panose="020B0503020204020204" pitchFamily="34" charset="-122"/>
                <a:sym typeface="+mn-ea"/>
              </a:rPr>
              <a:t>创建</a:t>
            </a:r>
            <a:r>
              <a:rPr lang="en-US" altLang="zh-CN" sz="1600" dirty="0">
                <a:latin typeface="微软雅黑" panose="020B0503020204020204" pitchFamily="34" charset="-122"/>
                <a:ea typeface="微软雅黑" panose="020B0503020204020204" pitchFamily="34" charset="-122"/>
                <a:sym typeface="+mn-ea"/>
              </a:rPr>
              <a:t>ListContainer</a:t>
            </a:r>
            <a:r>
              <a:rPr lang="zh-CN" altLang="en-US" sz="1600" dirty="0">
                <a:latin typeface="微软雅黑" panose="020B0503020204020204" pitchFamily="34" charset="-122"/>
                <a:ea typeface="微软雅黑" panose="020B0503020204020204" pitchFamily="34" charset="-122"/>
                <a:sym typeface="+mn-ea"/>
              </a:rPr>
              <a:t>的子布局文件</a:t>
            </a:r>
            <a:r>
              <a:rPr lang="zh-CN" sz="1600" dirty="0">
                <a:latin typeface="微软雅黑" panose="020B0503020204020204" pitchFamily="34" charset="-122"/>
                <a:ea typeface="微软雅黑" panose="020B0503020204020204" pitchFamily="34" charset="-122"/>
                <a:sym typeface="+mn-ea"/>
              </a:rPr>
              <a:t>；</a:t>
            </a:r>
            <a:endParaRPr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AutoNum type="arabicPeriod"/>
            </a:pPr>
            <a:r>
              <a:rPr lang="zh-CN" altLang="en-US" sz="1600" dirty="0">
                <a:latin typeface="微软雅黑" panose="020B0503020204020204" pitchFamily="34" charset="-122"/>
                <a:ea typeface="微软雅黑" panose="020B0503020204020204" pitchFamily="34" charset="-122"/>
                <a:sym typeface="+mn-ea"/>
              </a:rPr>
              <a:t>创建SampleItem类</a:t>
            </a:r>
            <a:r>
              <a:rPr lang="en-US" altLang="zh-CN" sz="1600" dirty="0">
                <a:latin typeface="微软雅黑" panose="020B0503020204020204" pitchFamily="34" charset="-122"/>
                <a:ea typeface="微软雅黑" panose="020B0503020204020204" pitchFamily="34" charset="-122"/>
                <a:sym typeface="+mn-ea"/>
              </a:rPr>
              <a:t>;</a:t>
            </a:r>
          </a:p>
          <a:p>
            <a:pPr marL="342900" indent="-342900" fontAlgn="auto">
              <a:lnSpc>
                <a:spcPct val="150000"/>
              </a:lnSpc>
              <a:buFont typeface="Wingdings" panose="05000000000000000000" pitchFamily="2" charset="2"/>
              <a:buAutoNum type="arabicPeriod"/>
            </a:pPr>
            <a:r>
              <a:rPr lang="zh-CN" altLang="en-US" sz="1600" dirty="0">
                <a:latin typeface="微软雅黑" panose="020B0503020204020204" pitchFamily="34" charset="-122"/>
                <a:ea typeface="微软雅黑" panose="020B0503020204020204" pitchFamily="34" charset="-122"/>
                <a:sym typeface="+mn-ea"/>
              </a:rPr>
              <a:t>创建</a:t>
            </a:r>
            <a:r>
              <a:rPr lang="en-US" altLang="zh-CN" sz="1600" dirty="0">
                <a:latin typeface="微软雅黑" panose="020B0503020204020204" pitchFamily="34" charset="-122"/>
                <a:ea typeface="微软雅黑" panose="020B0503020204020204" pitchFamily="34" charset="-122"/>
                <a:sym typeface="+mn-ea"/>
              </a:rPr>
              <a:t>SampleItemProvider.java</a:t>
            </a:r>
            <a:r>
              <a:rPr lang="zh-CN" altLang="en-US" sz="1600" dirty="0">
                <a:latin typeface="微软雅黑" panose="020B0503020204020204" pitchFamily="34" charset="-122"/>
                <a:ea typeface="微软雅黑" panose="020B0503020204020204" pitchFamily="34" charset="-122"/>
                <a:sym typeface="+mn-ea"/>
              </a:rPr>
              <a:t>，继承自</a:t>
            </a:r>
            <a:r>
              <a:rPr lang="en-US" altLang="zh-CN" sz="1600" dirty="0" err="1">
                <a:latin typeface="微软雅黑" panose="020B0503020204020204" pitchFamily="34" charset="-122"/>
                <a:ea typeface="微软雅黑" panose="020B0503020204020204" pitchFamily="34" charset="-122"/>
                <a:sym typeface="+mn-ea"/>
              </a:rPr>
              <a:t>BaseItemProvider</a:t>
            </a:r>
            <a:endParaRPr lang="zh-CN" altLang="en-US" sz="16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pitchFamily="2" charset="2"/>
              <a:buAutoNum type="arabicPeriod"/>
            </a:pPr>
            <a:r>
              <a:rPr sz="1600" dirty="0">
                <a:latin typeface="微软雅黑" panose="020B0503020204020204" pitchFamily="34" charset="-122"/>
                <a:ea typeface="微软雅黑" panose="020B0503020204020204" pitchFamily="34" charset="-122"/>
                <a:sym typeface="+mn-ea"/>
              </a:rPr>
              <a:t>在Java代码中添加ListContainer的数据，并适配其数据结构</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实例化</a:t>
            </a:r>
            <a:r>
              <a:rPr lang="en-US" altLang="zh-CN" sz="1600" dirty="0">
                <a:latin typeface="微软雅黑" panose="020B0503020204020204" pitchFamily="34" charset="-122"/>
                <a:ea typeface="微软雅黑" panose="020B0503020204020204" pitchFamily="34" charset="-122"/>
                <a:sym typeface="+mn-ea"/>
              </a:rPr>
              <a:t>Provider</a:t>
            </a:r>
            <a:r>
              <a:rPr lang="zh-CN" altLang="en-US" sz="1600" dirty="0">
                <a:latin typeface="微软雅黑" panose="020B0503020204020204" pitchFamily="34" charset="-122"/>
                <a:ea typeface="微软雅黑" panose="020B0503020204020204" pitchFamily="34" charset="-122"/>
                <a:sym typeface="+mn-ea"/>
              </a:rPr>
              <a:t>类、获取</a:t>
            </a:r>
            <a:r>
              <a:rPr lang="en-US" altLang="zh-CN" sz="1600" dirty="0">
                <a:latin typeface="微软雅黑" panose="020B0503020204020204" pitchFamily="34" charset="-122"/>
                <a:ea typeface="微软雅黑" panose="020B0503020204020204" pitchFamily="34" charset="-122"/>
                <a:sym typeface="+mn-ea"/>
              </a:rPr>
              <a:t>ListContainer</a:t>
            </a:r>
            <a:r>
              <a:rPr lang="zh-CN" altLang="en-US" sz="1600" dirty="0">
                <a:latin typeface="微软雅黑" panose="020B0503020204020204" pitchFamily="34" charset="-122"/>
                <a:ea typeface="微软雅黑" panose="020B0503020204020204" pitchFamily="34" charset="-122"/>
                <a:sym typeface="+mn-ea"/>
              </a:rPr>
              <a:t>并绑定</a:t>
            </a:r>
            <a:r>
              <a:rPr lang="en-US" altLang="zh-CN" sz="1600" dirty="0">
                <a:latin typeface="微软雅黑" panose="020B0503020204020204" pitchFamily="34" charset="-122"/>
                <a:ea typeface="微软雅黑" panose="020B0503020204020204" pitchFamily="34" charset="-122"/>
                <a:sym typeface="+mn-ea"/>
              </a:rPr>
              <a:t>Provider</a:t>
            </a:r>
            <a:r>
              <a:rPr lang="zh-CN" altLang="en-US" sz="1600" dirty="0">
                <a:latin typeface="微软雅黑" panose="020B0503020204020204" pitchFamily="34" charset="-122"/>
                <a:ea typeface="微软雅黑" panose="020B0503020204020204" pitchFamily="34" charset="-122"/>
                <a:sym typeface="+mn-ea"/>
              </a:rPr>
              <a:t>。</a:t>
            </a:r>
          </a:p>
          <a:p>
            <a:pPr marL="342900" indent="-342900" fontAlgn="auto">
              <a:lnSpc>
                <a:spcPct val="150000"/>
              </a:lnSpc>
              <a:buFont typeface="Wingdings" panose="05000000000000000000" pitchFamily="2" charset="2"/>
              <a:buAutoNum type="arabicPeriod"/>
            </a:pPr>
            <a:r>
              <a:rPr lang="zh-CN" altLang="en-US" sz="1600" dirty="0">
                <a:latin typeface="微软雅黑" panose="020B0503020204020204" pitchFamily="34" charset="-122"/>
                <a:ea typeface="微软雅黑" panose="020B0503020204020204" pitchFamily="34" charset="-122"/>
                <a:sym typeface="+mn-ea"/>
              </a:rPr>
              <a:t>添加监听，运行。</a:t>
            </a:r>
          </a:p>
        </p:txBody>
      </p:sp>
      <p:pic>
        <p:nvPicPr>
          <p:cNvPr id="3" name="图片 2"/>
          <p:cNvPicPr>
            <a:picLocks noChangeAspect="1"/>
          </p:cNvPicPr>
          <p:nvPr/>
        </p:nvPicPr>
        <p:blipFill>
          <a:blip r:embed="rId3"/>
          <a:stretch>
            <a:fillRect/>
          </a:stretch>
        </p:blipFill>
        <p:spPr>
          <a:xfrm>
            <a:off x="6927272" y="2058311"/>
            <a:ext cx="4152899" cy="2938462"/>
          </a:xfrm>
          <a:prstGeom prst="rect">
            <a:avLst/>
          </a:prstGeom>
          <a:ln>
            <a:solidFill>
              <a:schemeClr val="bg1">
                <a:lumMod val="85000"/>
              </a:schemeClr>
            </a:solidFill>
          </a:ln>
        </p:spPr>
      </p:pic>
      <p:sp>
        <p:nvSpPr>
          <p:cNvPr id="4" name="矩形 3"/>
          <p:cNvSpPr/>
          <p:nvPr/>
        </p:nvSpPr>
        <p:spPr>
          <a:xfrm>
            <a:off x="6724074" y="3103418"/>
            <a:ext cx="4516582" cy="9698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4547" y="897176"/>
            <a:ext cx="10897614" cy="418191"/>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步骤</a:t>
            </a: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：在所需的</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布局文件中创建</a:t>
            </a:r>
            <a:r>
              <a:rPr lang="en-US" altLang="zh-CN" sz="1600" dirty="0" err="1">
                <a:latin typeface="微软雅黑" panose="020B0503020204020204" pitchFamily="34" charset="-122"/>
                <a:ea typeface="微软雅黑" panose="020B0503020204020204" pitchFamily="34" charset="-122"/>
                <a:sym typeface="+mn-ea"/>
              </a:rPr>
              <a:t>ListContainer</a:t>
            </a:r>
            <a:r>
              <a:rPr lang="zh-CN" altLang="en-US" sz="1600" dirty="0">
                <a:latin typeface="微软雅黑" panose="020B0503020204020204" pitchFamily="34" charset="-122"/>
                <a:ea typeface="微软雅黑" panose="020B0503020204020204" pitchFamily="34" charset="-122"/>
                <a:sym typeface="+mn-ea"/>
              </a:rPr>
              <a:t>组件；</a:t>
            </a:r>
          </a:p>
        </p:txBody>
      </p:sp>
      <p:pic>
        <p:nvPicPr>
          <p:cNvPr id="3" name="图片 2"/>
          <p:cNvPicPr>
            <a:picLocks noChangeAspect="1"/>
          </p:cNvPicPr>
          <p:nvPr/>
        </p:nvPicPr>
        <p:blipFill>
          <a:blip r:embed="rId3"/>
          <a:stretch>
            <a:fillRect/>
          </a:stretch>
        </p:blipFill>
        <p:spPr>
          <a:xfrm>
            <a:off x="2446020" y="1412240"/>
            <a:ext cx="4733925" cy="2727960"/>
          </a:xfrm>
          <a:prstGeom prst="rect">
            <a:avLst/>
          </a:prstGeom>
        </p:spPr>
      </p:pic>
      <p:sp>
        <p:nvSpPr>
          <p:cNvPr id="4" name="文本框 3"/>
          <p:cNvSpPr txBox="1"/>
          <p:nvPr/>
        </p:nvSpPr>
        <p:spPr>
          <a:xfrm>
            <a:off x="96602" y="4237276"/>
            <a:ext cx="10897614" cy="418191"/>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步骤</a:t>
            </a: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：在</a:t>
            </a:r>
            <a:r>
              <a:rPr lang="en-US" altLang="zh-CN" sz="1600" dirty="0">
                <a:latin typeface="微软雅黑" panose="020B0503020204020204" pitchFamily="34" charset="-122"/>
                <a:ea typeface="微软雅黑" panose="020B0503020204020204" pitchFamily="34" charset="-122"/>
                <a:sym typeface="+mn-ea"/>
              </a:rPr>
              <a:t>layout</a:t>
            </a:r>
            <a:r>
              <a:rPr lang="zh-CN" altLang="en-US" sz="1600" dirty="0">
                <a:latin typeface="微软雅黑" panose="020B0503020204020204" pitchFamily="34" charset="-122"/>
                <a:ea typeface="微软雅黑" panose="020B0503020204020204" pitchFamily="34" charset="-122"/>
                <a:sym typeface="+mn-ea"/>
              </a:rPr>
              <a:t>目录下新建</a:t>
            </a:r>
            <a:r>
              <a:rPr lang="en-US" altLang="zh-CN" sz="1600" dirty="0">
                <a:latin typeface="微软雅黑" panose="020B0503020204020204" pitchFamily="34" charset="-122"/>
                <a:ea typeface="微软雅黑" panose="020B0503020204020204" pitchFamily="34" charset="-122"/>
                <a:sym typeface="+mn-ea"/>
              </a:rPr>
              <a:t>xml</a:t>
            </a:r>
            <a:r>
              <a:rPr lang="zh-CN" altLang="en-US" sz="1600" dirty="0">
                <a:latin typeface="微软雅黑" panose="020B0503020204020204" pitchFamily="34" charset="-122"/>
                <a:ea typeface="微软雅黑" panose="020B0503020204020204" pitchFamily="34" charset="-122"/>
                <a:sym typeface="+mn-ea"/>
              </a:rPr>
              <a:t>文件（例：</a:t>
            </a:r>
            <a:r>
              <a:rPr lang="en-US" altLang="zh-CN" sz="1600" dirty="0">
                <a:latin typeface="微软雅黑" panose="020B0503020204020204" pitchFamily="34" charset="-122"/>
                <a:ea typeface="微软雅黑" panose="020B0503020204020204" pitchFamily="34" charset="-122"/>
                <a:sym typeface="+mn-ea"/>
              </a:rPr>
              <a:t>lc_item_sample.xml</a:t>
            </a:r>
            <a:r>
              <a:rPr lang="zh-CN" altLang="en-US" sz="1600" dirty="0">
                <a:latin typeface="微软雅黑" panose="020B0503020204020204" pitchFamily="34" charset="-122"/>
                <a:ea typeface="微软雅黑" panose="020B0503020204020204" pitchFamily="34" charset="-122"/>
                <a:sym typeface="+mn-ea"/>
              </a:rPr>
              <a:t>），作为</a:t>
            </a:r>
            <a:r>
              <a:rPr lang="en-US" altLang="zh-CN" sz="1600" dirty="0">
                <a:latin typeface="微软雅黑" panose="020B0503020204020204" pitchFamily="34" charset="-122"/>
                <a:ea typeface="微软雅黑" panose="020B0503020204020204" pitchFamily="34" charset="-122"/>
                <a:sym typeface="+mn-ea"/>
              </a:rPr>
              <a:t>ListContainer</a:t>
            </a:r>
            <a:r>
              <a:rPr lang="zh-CN" altLang="en-US" sz="1600" dirty="0">
                <a:latin typeface="微软雅黑" panose="020B0503020204020204" pitchFamily="34" charset="-122"/>
                <a:ea typeface="微软雅黑" panose="020B0503020204020204" pitchFamily="34" charset="-122"/>
                <a:sym typeface="+mn-ea"/>
              </a:rPr>
              <a:t>的子布局；</a:t>
            </a:r>
          </a:p>
        </p:txBody>
      </p:sp>
      <p:pic>
        <p:nvPicPr>
          <p:cNvPr id="5" name="图片 4"/>
          <p:cNvPicPr>
            <a:picLocks noChangeAspect="1"/>
          </p:cNvPicPr>
          <p:nvPr/>
        </p:nvPicPr>
        <p:blipFill>
          <a:blip r:embed="rId4"/>
          <a:stretch>
            <a:fillRect/>
          </a:stretch>
        </p:blipFill>
        <p:spPr>
          <a:xfrm>
            <a:off x="3092450" y="4752340"/>
            <a:ext cx="4724400" cy="20218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08742" y="530933"/>
            <a:ext cx="6098458"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本节总结</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838200" y="1610360"/>
            <a:ext cx="8418195" cy="874407"/>
          </a:xfrm>
          <a:prstGeom prst="rect">
            <a:avLst/>
          </a:prstGeom>
          <a:noFill/>
        </p:spPr>
        <p:txBody>
          <a:bodyPr wrap="square">
            <a:spAutoFit/>
          </a:bodyPr>
          <a:lstStyle/>
          <a:p>
            <a:pPr marL="285750" indent="-285750" algn="l" fontAlgn="auto">
              <a:lnSpc>
                <a:spcPct val="150000"/>
              </a:lnSpc>
              <a:buClrTx/>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鸿蒙提供了哪些</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框架？</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fontAlgn="auto">
              <a:lnSpc>
                <a:spcPct val="150000"/>
              </a:lnSpc>
              <a:buClrTx/>
              <a:buSzTx/>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UI</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包括哪三个核心内容？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56927" y="771446"/>
            <a:ext cx="10897614" cy="460375"/>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步骤</a:t>
            </a: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：创建SampleItem.java，作为ListContainer的数据包装类</a:t>
            </a:r>
          </a:p>
        </p:txBody>
      </p:sp>
      <p:pic>
        <p:nvPicPr>
          <p:cNvPr id="2" name="图片 1"/>
          <p:cNvPicPr>
            <a:picLocks noChangeAspect="1"/>
          </p:cNvPicPr>
          <p:nvPr/>
        </p:nvPicPr>
        <p:blipFill>
          <a:blip r:embed="rId3"/>
          <a:stretch>
            <a:fillRect/>
          </a:stretch>
        </p:blipFill>
        <p:spPr>
          <a:xfrm>
            <a:off x="2545715" y="1732915"/>
            <a:ext cx="6381750" cy="38576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53670" y="742950"/>
            <a:ext cx="11869420" cy="1568450"/>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步骤</a:t>
            </a: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：创建</a:t>
            </a:r>
            <a:r>
              <a:rPr lang="en-US" altLang="zh-CN" sz="1600" dirty="0">
                <a:latin typeface="微软雅黑" panose="020B0503020204020204" pitchFamily="34" charset="-122"/>
                <a:ea typeface="微软雅黑" panose="020B0503020204020204" pitchFamily="34" charset="-122"/>
                <a:sym typeface="+mn-ea"/>
              </a:rPr>
              <a:t>SampleItemProvider.java</a:t>
            </a:r>
            <a:r>
              <a:rPr lang="zh-CN" altLang="en-US" sz="1600" dirty="0">
                <a:latin typeface="微软雅黑" panose="020B0503020204020204" pitchFamily="34" charset="-122"/>
                <a:ea typeface="微软雅黑" panose="020B0503020204020204" pitchFamily="34" charset="-122"/>
                <a:sym typeface="+mn-ea"/>
              </a:rPr>
              <a:t>，继承自</a:t>
            </a:r>
            <a:r>
              <a:rPr lang="en-US" altLang="zh-CN" sz="1600" dirty="0" err="1">
                <a:latin typeface="微软雅黑" panose="020B0503020204020204" pitchFamily="34" charset="-122"/>
                <a:ea typeface="微软雅黑" panose="020B0503020204020204" pitchFamily="34" charset="-122"/>
                <a:sym typeface="+mn-ea"/>
              </a:rPr>
              <a:t>BaseItemProvider</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742950" lvl="1"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sym typeface="+mn-ea"/>
              </a:rPr>
              <a:t>ListContainer</a:t>
            </a:r>
            <a:r>
              <a:rPr lang="zh-CN" altLang="en-US" sz="1600" dirty="0">
                <a:latin typeface="微软雅黑" panose="020B0503020204020204" pitchFamily="34" charset="-122"/>
                <a:ea typeface="微软雅黑" panose="020B0503020204020204" pitchFamily="34" charset="-122"/>
                <a:sym typeface="+mn-ea"/>
              </a:rPr>
              <a:t>每一行可以为不同的数据，因此需要适配不同的数据结构，使其都能添加到</a:t>
            </a:r>
            <a:r>
              <a:rPr lang="en-US" altLang="zh-CN" sz="1600" dirty="0">
                <a:latin typeface="微软雅黑" panose="020B0503020204020204" pitchFamily="34" charset="-122"/>
                <a:ea typeface="微软雅黑" panose="020B0503020204020204" pitchFamily="34" charset="-122"/>
                <a:sym typeface="+mn-ea"/>
              </a:rPr>
              <a:t>ListContainer</a:t>
            </a:r>
            <a:r>
              <a:rPr lang="zh-CN" altLang="en-US" sz="1600" dirty="0">
                <a:latin typeface="微软雅黑" panose="020B0503020204020204" pitchFamily="34" charset="-122"/>
                <a:ea typeface="微软雅黑" panose="020B0503020204020204" pitchFamily="34" charset="-122"/>
                <a:sym typeface="+mn-ea"/>
              </a:rPr>
              <a:t>上。</a:t>
            </a:r>
            <a:endParaRPr lang="en-US" altLang="zh-CN" sz="1600" dirty="0">
              <a:latin typeface="微软雅黑" panose="020B0503020204020204" pitchFamily="34" charset="-122"/>
              <a:ea typeface="微软雅黑" panose="020B0503020204020204" pitchFamily="34" charset="-122"/>
              <a:sym typeface="+mn-ea"/>
            </a:endParaRPr>
          </a:p>
          <a:p>
            <a:pPr marL="742950" lvl="1"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必须重写的方法如下：</a:t>
            </a:r>
          </a:p>
          <a:p>
            <a:pPr marL="285750" indent="-285750" fontAlgn="auto">
              <a:lnSpc>
                <a:spcPct val="150000"/>
              </a:lnSpc>
              <a:buFont typeface="Wingdings" panose="05000000000000000000" pitchFamily="2" charset="2"/>
              <a:buChar char="n"/>
            </a:pPr>
            <a:endParaRPr lang="zh-CN" altLang="en-US" sz="1600" dirty="0">
              <a:latin typeface="微软雅黑" panose="020B0503020204020204" pitchFamily="34" charset="-122"/>
              <a:ea typeface="微软雅黑" panose="020B0503020204020204" pitchFamily="34" charset="-122"/>
              <a:sym typeface="+mn-ea"/>
            </a:endParaRPr>
          </a:p>
        </p:txBody>
      </p:sp>
      <p:graphicFrame>
        <p:nvGraphicFramePr>
          <p:cNvPr id="2" name="表格 1"/>
          <p:cNvGraphicFramePr>
            <a:graphicFrameLocks noGrp="1"/>
          </p:cNvGraphicFramePr>
          <p:nvPr>
            <p:custDataLst>
              <p:tags r:id="rId1"/>
            </p:custDataLst>
          </p:nvPr>
        </p:nvGraphicFramePr>
        <p:xfrm>
          <a:off x="1302454" y="2487947"/>
          <a:ext cx="9794240" cy="2420620"/>
        </p:xfrm>
        <a:graphic>
          <a:graphicData uri="http://schemas.openxmlformats.org/drawingml/2006/table">
            <a:tbl>
              <a:tblPr/>
              <a:tblGrid>
                <a:gridCol w="5776192"/>
                <a:gridCol w="4017818"/>
              </a:tblGrid>
              <a:tr h="591820">
                <a:tc>
                  <a:txBody>
                    <a:bodyPr/>
                    <a:lstStyle/>
                    <a:p>
                      <a:pPr algn="l" fontAlgn="base" latinLnBrk="0"/>
                      <a:endParaRPr lang="zh-CN" altLang="en-US" sz="1400" b="1" dirty="0">
                        <a:effectLst/>
                      </a:endParaRP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c>
                  <a:txBody>
                    <a:bodyPr/>
                    <a:lstStyle/>
                    <a:p>
                      <a:pPr algn="l" fontAlgn="base" latinLnBrk="0"/>
                      <a:endParaRPr lang="zh-CN" altLang="en-US" sz="1400" b="1" dirty="0">
                        <a:effectLst/>
                      </a:endParaRP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1">
                        <a:lumMod val="60000"/>
                        <a:lumOff val="40000"/>
                      </a:schemeClr>
                    </a:solidFill>
                  </a:tcPr>
                </a:tc>
              </a:tr>
              <a:tr h="0">
                <a:tc>
                  <a:txBody>
                    <a:bodyPr/>
                    <a:lstStyle/>
                    <a:p>
                      <a:pPr fontAlgn="base"/>
                      <a:r>
                        <a:rPr lang="en-US" sz="1400" dirty="0">
                          <a:effectLst/>
                        </a:rPr>
                        <a:t>int </a:t>
                      </a:r>
                      <a:r>
                        <a:rPr lang="en-US" sz="1400" dirty="0" err="1">
                          <a:effectLst/>
                        </a:rPr>
                        <a:t>getCount</a:t>
                      </a:r>
                      <a:r>
                        <a:rPr lang="en-US" sz="1400" dirty="0">
                          <a:effectLst/>
                        </a:rPr>
                        <a:t>()</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400">
                          <a:effectLst/>
                        </a:rPr>
                        <a:t>返回填充的表项个数。</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0">
                <a:tc>
                  <a:txBody>
                    <a:bodyPr/>
                    <a:lstStyle/>
                    <a:p>
                      <a:pPr fontAlgn="base"/>
                      <a:r>
                        <a:rPr lang="en-US" sz="1400" dirty="0">
                          <a:effectLst/>
                        </a:rPr>
                        <a:t>Object </a:t>
                      </a:r>
                      <a:r>
                        <a:rPr lang="en-US" sz="1400" dirty="0" err="1">
                          <a:effectLst/>
                        </a:rPr>
                        <a:t>getItem</a:t>
                      </a:r>
                      <a:r>
                        <a:rPr lang="en-US" sz="1400" dirty="0">
                          <a:effectLst/>
                        </a:rPr>
                        <a:t>(int position)</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400">
                          <a:effectLst/>
                        </a:rPr>
                        <a:t>根据</a:t>
                      </a:r>
                      <a:r>
                        <a:rPr lang="en-US" sz="1400">
                          <a:effectLst/>
                        </a:rPr>
                        <a:t>position</a:t>
                      </a:r>
                      <a:r>
                        <a:rPr lang="zh-CN" altLang="en-US" sz="1400">
                          <a:effectLst/>
                        </a:rPr>
                        <a:t>返回对应的数据。</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0">
                <a:tc>
                  <a:txBody>
                    <a:bodyPr/>
                    <a:lstStyle/>
                    <a:p>
                      <a:pPr fontAlgn="base"/>
                      <a:r>
                        <a:rPr lang="en-US" sz="1400" dirty="0">
                          <a:effectLst/>
                        </a:rPr>
                        <a:t>long </a:t>
                      </a:r>
                      <a:r>
                        <a:rPr lang="en-US" sz="1400" dirty="0" err="1">
                          <a:effectLst/>
                        </a:rPr>
                        <a:t>getItemId</a:t>
                      </a:r>
                      <a:r>
                        <a:rPr lang="en-US" sz="1400" dirty="0">
                          <a:effectLst/>
                        </a:rPr>
                        <a:t>(int position)</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400">
                          <a:effectLst/>
                        </a:rPr>
                        <a:t>返回某一项的</a:t>
                      </a:r>
                      <a:r>
                        <a:rPr lang="en-US" altLang="zh-CN" sz="1400">
                          <a:effectLst/>
                        </a:rPr>
                        <a:t>id</a:t>
                      </a:r>
                      <a:r>
                        <a:rPr lang="zh-CN" altLang="en-US" sz="1400">
                          <a:effectLst/>
                        </a:rPr>
                        <a:t>。</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r h="0">
                <a:tc>
                  <a:txBody>
                    <a:bodyPr/>
                    <a:lstStyle/>
                    <a:p>
                      <a:pPr fontAlgn="base"/>
                      <a:r>
                        <a:rPr lang="fr-FR" sz="1400">
                          <a:effectLst/>
                        </a:rPr>
                        <a:t>Component getComponent(int position, Component covertComponent,ComponentContainer componentContainer)</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c>
                  <a:txBody>
                    <a:bodyPr/>
                    <a:lstStyle/>
                    <a:p>
                      <a:pPr fontAlgn="base"/>
                      <a:r>
                        <a:rPr lang="zh-CN" altLang="en-US" sz="1400" dirty="0">
                          <a:effectLst/>
                        </a:rPr>
                        <a:t>根据</a:t>
                      </a:r>
                      <a:r>
                        <a:rPr lang="en-US" sz="1400" dirty="0">
                          <a:effectLst/>
                        </a:rPr>
                        <a:t>position</a:t>
                      </a:r>
                      <a:r>
                        <a:rPr lang="zh-CN" altLang="en-US" sz="1400" dirty="0">
                          <a:effectLst/>
                        </a:rPr>
                        <a:t>返回对应的界面组件。</a:t>
                      </a:r>
                    </a:p>
                  </a:txBody>
                  <a:tcPr marL="114300" marR="114300" marT="95250" marB="9525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306070" y="1103630"/>
            <a:ext cx="5323205" cy="5293995"/>
          </a:xfrm>
          <a:prstGeom prst="rect">
            <a:avLst/>
          </a:prstGeom>
        </p:spPr>
      </p:pic>
      <p:pic>
        <p:nvPicPr>
          <p:cNvPr id="5" name="图片 4"/>
          <p:cNvPicPr>
            <a:picLocks noChangeAspect="1"/>
          </p:cNvPicPr>
          <p:nvPr/>
        </p:nvPicPr>
        <p:blipFill>
          <a:blip r:embed="rId3"/>
          <a:stretch>
            <a:fillRect/>
          </a:stretch>
        </p:blipFill>
        <p:spPr>
          <a:xfrm>
            <a:off x="6036945" y="1195705"/>
            <a:ext cx="6005195" cy="4843145"/>
          </a:xfrm>
          <a:prstGeom prst="rect">
            <a:avLst/>
          </a:prstGeom>
        </p:spPr>
      </p:pic>
    </p:spTree>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8502" y="741601"/>
            <a:ext cx="10897614" cy="46037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步骤</a:t>
            </a: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a:t>
            </a:r>
            <a:r>
              <a:rPr sz="1600" dirty="0">
                <a:latin typeface="微软雅黑" panose="020B0503020204020204" pitchFamily="34" charset="-122"/>
                <a:ea typeface="微软雅黑" panose="020B0503020204020204" pitchFamily="34" charset="-122"/>
                <a:sym typeface="+mn-ea"/>
              </a:rPr>
              <a:t>在Java代码中添加ListContainer的数据，并适配其数据结构。</a:t>
            </a:r>
            <a:endParaRPr lang="en-US" altLang="zh-CN" sz="16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3"/>
          <a:stretch>
            <a:fillRect/>
          </a:stretch>
        </p:blipFill>
        <p:spPr>
          <a:xfrm>
            <a:off x="1458595" y="1417320"/>
            <a:ext cx="5429250" cy="1771650"/>
          </a:xfrm>
          <a:prstGeom prst="rect">
            <a:avLst/>
          </a:prstGeom>
        </p:spPr>
      </p:pic>
      <p:pic>
        <p:nvPicPr>
          <p:cNvPr id="3" name="图片 2"/>
          <p:cNvPicPr>
            <a:picLocks noChangeAspect="1"/>
          </p:cNvPicPr>
          <p:nvPr/>
        </p:nvPicPr>
        <p:blipFill>
          <a:blip r:embed="rId4"/>
          <a:stretch>
            <a:fillRect/>
          </a:stretch>
        </p:blipFill>
        <p:spPr>
          <a:xfrm>
            <a:off x="690880" y="3559175"/>
            <a:ext cx="7282815" cy="2730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89642" y="809546"/>
            <a:ext cx="10897614" cy="46037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步骤</a:t>
            </a:r>
            <a:r>
              <a:rPr lang="en-US" altLang="zh-CN" sz="1600" dirty="0">
                <a:latin typeface="微软雅黑" panose="020B0503020204020204" pitchFamily="34" charset="-122"/>
                <a:ea typeface="微软雅黑" panose="020B0503020204020204" pitchFamily="34" charset="-122"/>
                <a:sym typeface="+mn-ea"/>
              </a:rPr>
              <a:t>6</a:t>
            </a:r>
            <a:r>
              <a:rPr lang="zh-CN" altLang="en-US" sz="1600" dirty="0">
                <a:latin typeface="微软雅黑" panose="020B0503020204020204" pitchFamily="34" charset="-122"/>
                <a:ea typeface="微软雅黑" panose="020B0503020204020204" pitchFamily="34" charset="-122"/>
                <a:sym typeface="+mn-ea"/>
              </a:rPr>
              <a:t>：添加监听，运行。</a:t>
            </a:r>
          </a:p>
        </p:txBody>
      </p:sp>
      <p:pic>
        <p:nvPicPr>
          <p:cNvPr id="3" name="图片 2"/>
          <p:cNvPicPr>
            <a:picLocks noChangeAspect="1"/>
          </p:cNvPicPr>
          <p:nvPr/>
        </p:nvPicPr>
        <p:blipFill>
          <a:blip r:embed="rId3"/>
          <a:stretch>
            <a:fillRect/>
          </a:stretch>
        </p:blipFill>
        <p:spPr>
          <a:xfrm>
            <a:off x="771525" y="1544955"/>
            <a:ext cx="5471795" cy="4448175"/>
          </a:xfrm>
          <a:prstGeom prst="rect">
            <a:avLst/>
          </a:prstGeom>
        </p:spPr>
      </p:pic>
      <p:pic>
        <p:nvPicPr>
          <p:cNvPr id="4" name="图片 3"/>
          <p:cNvPicPr>
            <a:picLocks noChangeAspect="1"/>
          </p:cNvPicPr>
          <p:nvPr/>
        </p:nvPicPr>
        <p:blipFill>
          <a:blip r:embed="rId4"/>
          <a:stretch>
            <a:fillRect/>
          </a:stretch>
        </p:blipFill>
        <p:spPr>
          <a:xfrm>
            <a:off x="6995795" y="2332355"/>
            <a:ext cx="4048125" cy="26003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ListContainer性能优化</a:t>
            </a:r>
          </a:p>
        </p:txBody>
      </p:sp>
      <p:sp>
        <p:nvSpPr>
          <p:cNvPr id="3" name="内容占位符 2"/>
          <p:cNvSpPr>
            <a:spLocks noGrp="1"/>
          </p:cNvSpPr>
          <p:nvPr>
            <p:ph idx="1"/>
          </p:nvPr>
        </p:nvSpPr>
        <p:spPr>
          <a:xfrm>
            <a:off x="0" y="743585"/>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在适配ListContainer的数据时，无论是新创建的列表项实例，还是从缓存中获取到的，都需要调用方法findComponentById()获取所有子组件并进行数据填充，大量调用该方法，会损耗ListContainer的性能。</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比较好的解决方案是在创建列表项实例时进行调用，将获取到的所有子组件绑定到列表项的实例中，当从缓存中获取到列表项实例后，直接使用绑定的的子组件填充新数据。</a:t>
            </a:r>
          </a:p>
        </p:txBody>
      </p:sp>
      <p:pic>
        <p:nvPicPr>
          <p:cNvPr id="4" name="图片 3"/>
          <p:cNvPicPr>
            <a:picLocks noChangeAspect="1"/>
          </p:cNvPicPr>
          <p:nvPr/>
        </p:nvPicPr>
        <p:blipFill>
          <a:blip r:embed="rId2"/>
          <a:stretch>
            <a:fillRect/>
          </a:stretch>
        </p:blipFill>
        <p:spPr>
          <a:xfrm>
            <a:off x="295275" y="2555240"/>
            <a:ext cx="3218815" cy="4144645"/>
          </a:xfrm>
          <a:prstGeom prst="rect">
            <a:avLst/>
          </a:prstGeom>
        </p:spPr>
      </p:pic>
      <p:pic>
        <p:nvPicPr>
          <p:cNvPr id="5" name="图片 4"/>
          <p:cNvPicPr>
            <a:picLocks noChangeAspect="1"/>
          </p:cNvPicPr>
          <p:nvPr/>
        </p:nvPicPr>
        <p:blipFill>
          <a:blip r:embed="rId3"/>
          <a:stretch>
            <a:fillRect/>
          </a:stretch>
        </p:blipFill>
        <p:spPr>
          <a:xfrm>
            <a:off x="8560435" y="2426335"/>
            <a:ext cx="3187065" cy="4401820"/>
          </a:xfrm>
          <a:prstGeom prst="rect">
            <a:avLst/>
          </a:prstGeom>
        </p:spPr>
      </p:pic>
      <p:pic>
        <p:nvPicPr>
          <p:cNvPr id="6" name="图片 5"/>
          <p:cNvPicPr>
            <a:picLocks noChangeAspect="1"/>
          </p:cNvPicPr>
          <p:nvPr/>
        </p:nvPicPr>
        <p:blipFill>
          <a:blip r:embed="rId4"/>
          <a:stretch>
            <a:fillRect/>
          </a:stretch>
        </p:blipFill>
        <p:spPr>
          <a:xfrm>
            <a:off x="3905885" y="2449195"/>
            <a:ext cx="4262120" cy="4357370"/>
          </a:xfrm>
          <a:prstGeom prst="rect">
            <a:avLst/>
          </a:prstGeom>
        </p:spPr>
      </p:pic>
    </p:spTree>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2352" y="175968"/>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3-22</a:t>
            </a:r>
            <a:r>
              <a:rPr lang="zh-CN" altLang="en-US" sz="22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mn-ea"/>
              </a:rPr>
              <a:t>PageSlider</a:t>
            </a:r>
          </a:p>
        </p:txBody>
      </p:sp>
      <p:sp>
        <p:nvSpPr>
          <p:cNvPr id="8" name="文本框 7"/>
          <p:cNvSpPr txBox="1"/>
          <p:nvPr/>
        </p:nvSpPr>
        <p:spPr>
          <a:xfrm>
            <a:off x="114935" y="989965"/>
            <a:ext cx="12009120" cy="2676525"/>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PageSlider是用于页面之间切换的组件，它通过响应滑动事件完成页面间的切换。</a:t>
            </a:r>
          </a:p>
          <a:p>
            <a:pPr indent="0" fontAlgn="auto">
              <a:lnSpc>
                <a:spcPct val="150000"/>
              </a:lnSpc>
              <a:buFont typeface="Wingdings" panose="05000000000000000000" pitchFamily="2" charset="2"/>
              <a:buNone/>
            </a:pPr>
            <a:endParaRPr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支持的XML属性</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PageSlider无自有的XML属性，共有XML属性继承自：StackLayout</a:t>
            </a:r>
          </a:p>
          <a:p>
            <a:pPr marL="285750" indent="-285750" fontAlgn="auto">
              <a:lnSpc>
                <a:spcPct val="150000"/>
              </a:lnSpc>
              <a:buFont typeface="Wingdings" panose="05000000000000000000" pitchFamily="2" charset="2"/>
              <a:buChar char="n"/>
            </a:pPr>
            <a:endParaRPr sz="1600" dirty="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PageSlider的创建和使用</a:t>
            </a:r>
          </a:p>
          <a:p>
            <a:pPr marL="285750" indent="-285750" fontAlgn="auto">
              <a:lnSpc>
                <a:spcPct val="150000"/>
              </a:lnSpc>
              <a:buFont typeface="Wingdings" panose="05000000000000000000" pitchFamily="2" charset="2"/>
              <a:buChar char="n"/>
            </a:pPr>
            <a:r>
              <a:rPr sz="1600" dirty="0">
                <a:latin typeface="微软雅黑" panose="020B0503020204020204" pitchFamily="34" charset="-122"/>
                <a:ea typeface="微软雅黑" panose="020B0503020204020204" pitchFamily="34" charset="-122"/>
                <a:sym typeface="+mn-ea"/>
              </a:rPr>
              <a:t>在layout目录下的xml文件中创建PageSlider。</a:t>
            </a:r>
          </a:p>
        </p:txBody>
      </p:sp>
      <p:pic>
        <p:nvPicPr>
          <p:cNvPr id="3" name="图片 2"/>
          <p:cNvPicPr>
            <a:picLocks noChangeAspect="1"/>
          </p:cNvPicPr>
          <p:nvPr/>
        </p:nvPicPr>
        <p:blipFill>
          <a:blip r:embed="rId3"/>
          <a:stretch>
            <a:fillRect/>
          </a:stretch>
        </p:blipFill>
        <p:spPr>
          <a:xfrm>
            <a:off x="3384550" y="3829050"/>
            <a:ext cx="4848225" cy="27654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25170"/>
            <a:ext cx="1219200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每个页面可能需要呈现不同的数据，因此需要适配不同的数据结构，创建TestPageProvider.java，需继承PageSliderProvider.java，必须重写以下方法：</a:t>
            </a:r>
          </a:p>
        </p:txBody>
      </p:sp>
      <p:pic>
        <p:nvPicPr>
          <p:cNvPr id="4" name="图片 3"/>
          <p:cNvPicPr>
            <a:picLocks noChangeAspect="1"/>
          </p:cNvPicPr>
          <p:nvPr>
            <p:custDataLst>
              <p:tags r:id="rId1"/>
            </p:custDataLst>
          </p:nvPr>
        </p:nvPicPr>
        <p:blipFill>
          <a:blip r:embed="rId3"/>
          <a:stretch>
            <a:fillRect/>
          </a:stretch>
        </p:blipFill>
        <p:spPr>
          <a:xfrm>
            <a:off x="2000250" y="1985645"/>
            <a:ext cx="8191500" cy="2886075"/>
          </a:xfrm>
          <a:prstGeom prst="rect">
            <a:avLst/>
          </a:prstGeom>
        </p:spPr>
      </p:pic>
    </p:spTree>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280035" y="1386840"/>
            <a:ext cx="3837940" cy="4770755"/>
          </a:xfrm>
          <a:prstGeom prst="rect">
            <a:avLst/>
          </a:prstGeom>
        </p:spPr>
      </p:pic>
      <p:pic>
        <p:nvPicPr>
          <p:cNvPr id="5" name="图片 4"/>
          <p:cNvPicPr>
            <a:picLocks noChangeAspect="1"/>
          </p:cNvPicPr>
          <p:nvPr/>
        </p:nvPicPr>
        <p:blipFill>
          <a:blip r:embed="rId3"/>
          <a:stretch>
            <a:fillRect/>
          </a:stretch>
        </p:blipFill>
        <p:spPr>
          <a:xfrm>
            <a:off x="4523105" y="1108075"/>
            <a:ext cx="3823970" cy="5328285"/>
          </a:xfrm>
          <a:prstGeom prst="rect">
            <a:avLst/>
          </a:prstGeom>
        </p:spPr>
      </p:pic>
      <p:pic>
        <p:nvPicPr>
          <p:cNvPr id="6" name="图片 5"/>
          <p:cNvPicPr>
            <a:picLocks noChangeAspect="1"/>
          </p:cNvPicPr>
          <p:nvPr/>
        </p:nvPicPr>
        <p:blipFill>
          <a:blip r:embed="rId4"/>
          <a:stretch>
            <a:fillRect/>
          </a:stretch>
        </p:blipFill>
        <p:spPr>
          <a:xfrm>
            <a:off x="9036050" y="1250950"/>
            <a:ext cx="2447925" cy="2394585"/>
          </a:xfrm>
          <a:prstGeom prst="rect">
            <a:avLst/>
          </a:prstGeom>
        </p:spPr>
      </p:pic>
      <p:pic>
        <p:nvPicPr>
          <p:cNvPr id="7" name="图片 6"/>
          <p:cNvPicPr>
            <a:picLocks noChangeAspect="1"/>
          </p:cNvPicPr>
          <p:nvPr/>
        </p:nvPicPr>
        <p:blipFill>
          <a:blip r:embed="rId5"/>
          <a:stretch>
            <a:fillRect/>
          </a:stretch>
        </p:blipFill>
        <p:spPr>
          <a:xfrm>
            <a:off x="9036050" y="4077335"/>
            <a:ext cx="2525395" cy="2230755"/>
          </a:xfrm>
          <a:prstGeom prst="rect">
            <a:avLst/>
          </a:prstGeom>
        </p:spPr>
      </p:pic>
    </p:spTree>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34695"/>
            <a:ext cx="12125960" cy="4770755"/>
          </a:xfrm>
        </p:spPr>
        <p:txBody>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PageSlider的常用方法</a:t>
            </a: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常用方法</a:t>
            </a:r>
          </a:p>
        </p:txBody>
      </p:sp>
      <p:pic>
        <p:nvPicPr>
          <p:cNvPr id="5" name="图片 4"/>
          <p:cNvPicPr>
            <a:picLocks noChangeAspect="1"/>
          </p:cNvPicPr>
          <p:nvPr/>
        </p:nvPicPr>
        <p:blipFill>
          <a:blip r:embed="rId2"/>
          <a:stretch>
            <a:fillRect/>
          </a:stretch>
        </p:blipFill>
        <p:spPr>
          <a:xfrm>
            <a:off x="1521460" y="1727835"/>
            <a:ext cx="8420100" cy="4762500"/>
          </a:xfrm>
          <a:prstGeom prst="rect">
            <a:avLst/>
          </a:prstGeom>
        </p:spPr>
      </p:pic>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lkMTAzZjAyMzg1ZGM5ZDA5NmYwMDZjZGY1NjQ2YTIifQ=="/>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785,&quot;width&quot;:11910}"/>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500,&quot;width&quot;:12375}"/>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fae46470-c1a8-4680-84b2-293fe7a2ffe4}"/>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45,&quot;width&quot;:12900}"/>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14,&quot;width&quot;:7515}"/>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749,&quot;width&quot;:7503}"/>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720,&quot;width&quot;:9000}"/>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16b931f0-9bec-42f3-998c-700e26efccb5}"/>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2dad8d94-dfe6-4c50-9206-1c7ed715bd47}"/>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075,&quot;width&quot;:6495}"/>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eb3e6944-b0a1-4b8d-8f68-cddc0b0fa7c6}"/>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45.382677165354,&quot;width&quot;:7848.124409448818}"/>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275,&quot;width&quot;:9705}"/>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38,&quot;width&quot;:12510}"/>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04a897b0-a69b-4be0-b35c-27d784a8bf72}"/>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574,&quot;width&quot;:8610}"/>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980,&quot;width&quot;:1318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9806</Words>
  <Application>Microsoft Office PowerPoint</Application>
  <PresentationFormat>宽屏</PresentationFormat>
  <Paragraphs>1170</Paragraphs>
  <Slides>172</Slides>
  <Notes>93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172</vt:i4>
      </vt:variant>
    </vt:vector>
  </HeadingPairs>
  <TitlesOfParts>
    <vt:vector size="182" baseType="lpstr">
      <vt:lpstr>HarmonyOSHans-Regular</vt:lpstr>
      <vt:lpstr>PingFang SC</vt:lpstr>
      <vt:lpstr>等线</vt:lpstr>
      <vt:lpstr>宋体</vt:lpstr>
      <vt:lpstr>微软雅黑</vt:lpstr>
      <vt:lpstr>微软雅黑 Light</vt:lpstr>
      <vt:lpstr>Arial</vt:lpstr>
      <vt:lpstr>Calibri</vt:lpstr>
      <vt:lpstr>Wingdings</vt:lpstr>
      <vt:lpstr>Office 主题</vt:lpstr>
      <vt:lpstr>&lt;Harmony OS&gt; 鸿蒙软件应用开发技术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资源文件的引用方法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响应点击事件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ListContainer性能优化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对齐方式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Baidu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Lv,Jiaoyan</dc:creator>
  <cp:lastModifiedBy>Windows 用户</cp:lastModifiedBy>
  <cp:revision>1741</cp:revision>
  <dcterms:created xsi:type="dcterms:W3CDTF">2014-03-19T14:07:00Z</dcterms:created>
  <dcterms:modified xsi:type="dcterms:W3CDTF">2022-09-06T07:19:49Z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74EE9719D11B4485A40B07984936A69B</vt:lpwstr>
  </property>
</Properties>
</file>